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87" r:id="rId3"/>
    <p:sldId id="288" r:id="rId4"/>
    <p:sldId id="28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2D01-EFD7-48D7-AE45-BADCD7119D3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2CF6-95EC-46E1-AB55-30679AB8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61C497-8921-D771-473B-1F5C331A5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49FF9-EE19-4361-BCD2-393ACEC01B6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691695C-3CF9-F7FF-1B22-179F43FEE2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C45E3D4-CED8-42AA-55DE-991BF3E30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8209FB-4A37-D11B-3782-087A65753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9FBF-F201-4325-99B8-CC376C31CCB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2925DC7-F759-3951-BA7F-2EE8E4962E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FD20C77-AD70-C84E-3FED-2DC7A282D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E442AA-C1BA-1CE7-9764-8D999982E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7D66A-220A-4943-8582-87B446FCC24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3A80F86-D379-478F-F43B-45B393BCEB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F30B6F9-13BB-A32A-7AC4-03CF21B68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859190-55CE-C64B-76FA-B22E8C0B9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26C97-8BF4-49FE-BACF-3D7075FAA4E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8822EE9-7DB7-C383-EFF9-32654FDDE6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1EF262F-6C00-B671-1542-376A82B9E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0C58DE-CB11-244C-667F-03F4BE0AA1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34A87-E6C7-4630-BD56-B9586FB98ED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92BF62A-BF51-BE3B-8BC7-1C46DB3AED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A6024C8-F469-82F0-48AF-C43830EAF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24081F-C60B-BE62-4581-9981C8265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56A00-336D-49ED-B625-24ACF56EFC2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D8B2A16-9373-6791-D008-260E087C0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EDF52FF-4CE2-8B83-5524-EA67B56D3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5B46D4-EA81-F663-68FF-1ED009DA9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52D3C-55BB-4648-9B0D-2A5ECB795B3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3788591-6D2F-F8AD-7B37-A1D92B99DD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2B99D1-A535-8359-E16E-6F6B60B00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C0767A-3472-25A4-6EFF-F7F4DE8BA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640A7-3F6F-4DC6-AB62-F5228863738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C3BAA94-1852-74BF-EA25-60692A981E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D93DAC8-87E2-25AE-39BD-14089F771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43A1E3-62E3-E234-9750-0B53B6767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02AD4-46FC-49BB-8790-3110A28871B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815A22D-E704-531A-2DF0-EEC9EE54DB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D18A650-83F7-6C07-4B98-3CFE29F66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5B23ED-22A4-690D-3775-2B632FBA0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6EDC8-4C45-48CF-AB6C-8F081A5E318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FF26540-417D-C40E-A996-B731C79F08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8808A0-2342-078D-087F-C5E769BCF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A85B18-4E04-CE8E-A45E-9B407CE49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0C35-EB15-4F47-BB9C-BF5DDDCA961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5A8F8ED-0ACB-DA48-7593-146609FA5A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F18E6F8-B8A4-A3B5-C28A-E4C709732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769D56-F72A-8CC9-0D9B-1E46AC1C4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3FD9D-C0AB-4873-B847-9AEE3D5A745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C4E3050-EC6A-15FD-3EE2-872D770FEF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225B747-7F5F-1A50-B7DD-8CA0C9EEA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2882D1-6C1C-C6F8-5475-2B7CC3A690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F4073-EC97-497D-BEAE-946C429234F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BAFD605-D5AA-AE36-2757-0238D58265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65DED58-79FB-E97F-A120-E96A52AA2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382B24-92ED-6732-21FB-D03771C2F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C00FA-F9D5-440F-8AE6-96530C02799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727D3B3-5AFA-4755-F52B-1035F0D138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CDC9E63-28F3-B5F9-9D87-0BDC1C633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EC1EE7-2412-8883-F82E-7C17BF17F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32F3F-D37E-469E-A380-736191F7EAC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39F76C5-E8D4-DBDB-E3FC-B7D3897532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72915ED-59F5-51A4-3130-BC4003435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1DE526-C864-993A-4841-A59A4492A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6B098-31BD-4D17-8C14-9737355E1E2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86891C7-F55B-D91F-FD1E-8BD359F6A1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AEDFB09-867E-5A7F-2C0A-ED0FBD0EC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DF3217-2061-6621-612B-3211A31A5B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55D36-393C-4050-8B58-2E3A34532DE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F578522-18FB-029C-131C-9E53BB4DED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C443AFD-7900-9B5D-51E7-3379F6F24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095595-5BA5-8E90-A13C-6C324D3C6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51333-40F2-4453-A1C0-C0EAAB3FCD3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6A7E5B0-A8AF-ED07-1AD7-FDE5D70FD2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712311-B19C-2055-5E3E-FF9D14249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38D02C-E381-5328-85FC-732FFB820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A9429-9A32-47B4-86E6-77AA3C2C619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13DBDD8-8FED-D9D6-C578-BF36845A7A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D0244DC-5CE8-022F-C39D-5C12D2B94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0BEAC5-06C3-7D58-FEB2-9BB0F8604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483D8-EF84-46D5-9080-E9350D3D2DA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66BB0D8-6998-F1EC-4D38-FD87E60BB2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F39835C-26CB-111F-4EDC-A01859117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7237E5-316C-7572-D5B7-9AE676CEA6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5C5DA-7A45-4A71-BF47-4400AC475D9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B5B851F-CE68-77E9-C38A-6CB4CD63EF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AD4D8EE-F449-52A7-753F-9B3D45C03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77EAAB-D336-9751-60EC-6644BCD98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A0147-D018-457A-AE5B-E0C673ED6B4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79CCE43-6CB9-2505-1571-E2599AA71A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2935626-38E4-2239-9520-E55EF617D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07A252-1F0C-3DFA-9C45-956E5B28E6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D1766-F672-4D1F-AB6C-121A0A43897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D2BC1D7-A1FA-BC84-FFEC-A5E3527328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D672C44-3A16-4E06-DC84-8BA7D3121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05942C-ADAF-4F9D-09EC-77A291B16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FB515-B928-45B5-AF11-8717A9BBD89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F1AB9E3-F8B4-3FCB-D515-F7AB239205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4AFF103-55E3-2B4B-9F88-7073CA2C4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8D7-9B1E-4DD0-9116-C4FB82E0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5B04A-B074-4613-9EC0-04758946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4F93-A123-4C7A-8975-1E69212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37E-F404-488D-A568-246B109B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DA05-BF65-4EF2-BF82-D830274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94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651-C1CB-4E16-BBB7-0A73D9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AF8C-B1F3-4EF2-ACA7-C6B31EFAC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7B2F-7AE5-4B4F-A3FE-A6952CE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F183-3000-4D58-8CFD-1B5ADD2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03F7-C530-4E9C-A1A4-4F52DA8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08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4074-EC15-4EA9-9703-BCAAA753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7DB-1F9E-4A26-81B3-610E7528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C777-BF51-43BF-8028-5FD6E76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4FA9-FFAE-43C1-839C-B0AED0DD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8727-C359-4A22-B13D-8D7292F0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0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EBEC-6E64-4A54-B748-D4DEFAF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49-868B-489E-A363-E3A3628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348-B130-47CF-BA77-452ADAD1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ACB0-7D9C-4DA3-B060-4601F03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36C7-0123-42FE-8EED-C1C737D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91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848-AA92-4A96-9AF0-CAAE43B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40D-609D-4465-9E4B-9BF346B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15B5-4B99-4771-A51E-FDC711B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5EE-FD8E-46B1-9A08-C1301768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EF42-0D9A-45B4-83CD-1B7B316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9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6B99-D4DA-400E-9D2E-B0112CD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B717-2BB5-4B9B-8911-6472A4D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1E33-3CCC-4927-A72E-EECF6D8F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A709-0B06-46D0-9441-18A06D8E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FDC0-3A09-40FA-BB74-56B2E7D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AC6D-7B8C-4A37-ABEA-7D8131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88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B3BA-8DF4-4824-99AB-6D9E2C51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5D4BB-1674-4AD7-98AA-AB39546A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4008-A66A-48F1-8CDF-C86DE92F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035D7-0207-453D-9209-B3B53898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EA17-8855-446B-ABE2-7D49F8A9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EFD9-8D3F-4607-9207-9772110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BAA5-5B97-4E18-A13E-490C055C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2E43E-0424-49B1-AA41-36BFF0A2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5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759-B787-4C11-8140-B5EFEAB9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F7A-D8DB-4FC3-9EFA-EC461EB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6D70-C501-4148-A2DF-5B7ADA8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54D9-FFCA-46E7-9B20-AF45BEC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0116A-1367-452C-8F37-F33ECD0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B05F-0BCC-4269-B547-C4F01E8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22F8-9A4A-43BC-A289-815CBAE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96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BBD4-6539-4D37-A2F6-108899EB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5BEE-C68D-4987-81F1-8E232626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E826-6368-4CC5-BED5-DF940688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1E7-0A00-4613-A433-6CEE69F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EC40-3222-4C43-9C7D-0D39D90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CB73-D126-4812-9E9B-60C7E3B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9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AC32-19D4-4530-8DD1-D9AA0A30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666CC-6443-4B5A-88A5-521696FF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5683C-D723-4737-BB78-51578311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061A-069F-40A4-89A0-261E043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0CC-8819-4800-AD60-1D37B27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ACF8-28EC-4ADF-8E81-AD6C79A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3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0957-46F8-4E2A-936D-53ECA23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32AB-EF5B-499D-9A76-D1A3331F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250C-AD6B-4F6D-9A3C-1445DF2E4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CAB8-A276-46E1-9EBF-938DD4DA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3406-230F-47DC-A38B-869511A9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5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3.bin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1.wmf"/><Relationship Id="rId20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0.wmf"/><Relationship Id="rId22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0052-71A9-9757-D674-6A0CBDD93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 acid batteries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93E751-2900-DE13-F283-32D7DFD1B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Fyodor </a:t>
            </a:r>
            <a:r>
              <a:rPr lang="en-US" dirty="0" err="1"/>
              <a:t>Malchik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B47CD-3F39-0639-6B21-275F3D8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3ED828-343C-DF31-B886-B54A6EBD4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"/>
            <a:ext cx="4336509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Lead Acid battery energy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2627A93D-8C5D-403C-7D8E-3AEC15A74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762001"/>
          <a:ext cx="79978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304560" progId="Equation.COEE2">
                  <p:embed/>
                </p:oleObj>
              </mc:Choice>
              <mc:Fallback>
                <p:oleObj name="Equation" r:id="rId3" imgW="3213000" imgH="304560" progId="Equation.COEE2">
                  <p:embed/>
                  <p:pic>
                    <p:nvPicPr>
                      <p:cNvPr id="26627" name="Object 3">
                        <a:extLst>
                          <a:ext uri="{FF2B5EF4-FFF2-40B4-BE49-F238E27FC236}">
                            <a16:creationId xmlns:a16="http://schemas.microsoft.com/office/drawing/2014/main" id="{2627A93D-8C5D-403C-7D8E-3AEC15A74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762001"/>
                        <a:ext cx="79978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894A1441-5077-9F1E-D847-28921AA3A5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676401"/>
          <a:ext cx="90614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62440" imgH="660240" progId="Equation.COEE2">
                  <p:embed/>
                </p:oleObj>
              </mc:Choice>
              <mc:Fallback>
                <p:oleObj name="Equation" r:id="rId5" imgW="4762440" imgH="660240" progId="Equation.COEE2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894A1441-5077-9F1E-D847-28921AA3A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1"/>
                        <a:ext cx="90614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CD6AF2FD-CC46-FEA5-8AEA-EF0529B12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2971800"/>
          <a:ext cx="758666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87720" imgH="660240" progId="Equation.COEE2">
                  <p:embed/>
                </p:oleObj>
              </mc:Choice>
              <mc:Fallback>
                <p:oleObj name="Equation" r:id="rId7" imgW="3987720" imgH="660240" progId="Equation.COEE2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CD6AF2FD-CC46-FEA5-8AEA-EF0529B12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971800"/>
                        <a:ext cx="7586663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>
            <a:extLst>
              <a:ext uri="{FF2B5EF4-FFF2-40B4-BE49-F238E27FC236}">
                <a16:creationId xmlns:a16="http://schemas.microsoft.com/office/drawing/2014/main" id="{07147D91-46B2-9D25-6A5B-B4DB6C0BC7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8175" y="4056063"/>
          <a:ext cx="417988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080" imgH="482400" progId="Equation.COEE2">
                  <p:embed/>
                </p:oleObj>
              </mc:Choice>
              <mc:Fallback>
                <p:oleObj name="Equation" r:id="rId9" imgW="2197080" imgH="482400" progId="Equation.COEE2">
                  <p:embed/>
                  <p:pic>
                    <p:nvPicPr>
                      <p:cNvPr id="26630" name="Object 6">
                        <a:extLst>
                          <a:ext uri="{FF2B5EF4-FFF2-40B4-BE49-F238E27FC236}">
                            <a16:creationId xmlns:a16="http://schemas.microsoft.com/office/drawing/2014/main" id="{07147D91-46B2-9D25-6A5B-B4DB6C0BC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4056063"/>
                        <a:ext cx="4179888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06303BAD-1BFE-CF3D-EB32-77D011DE1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5486400"/>
          <a:ext cx="37941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93680" imgH="203040" progId="Equation.COEE2">
                  <p:embed/>
                </p:oleObj>
              </mc:Choice>
              <mc:Fallback>
                <p:oleObj name="Equation" r:id="rId11" imgW="1993680" imgH="203040" progId="Equation.COEE2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06303BAD-1BFE-CF3D-EB32-77D011DE1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5486400"/>
                        <a:ext cx="37941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35DC247-86F0-7996-3137-EF1CE9B7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"/>
            <a:ext cx="8686800" cy="10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c.	What is the free energy associated with the lead acid battery?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D2CFE205-B455-391E-8B8C-6C19FE9896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1" y="1295400"/>
          <a:ext cx="60674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190440" progId="Equation.COEE2">
                  <p:embed/>
                </p:oleObj>
              </mc:Choice>
              <mc:Fallback>
                <p:oleObj name="Equation" r:id="rId3" imgW="1638000" imgH="190440" progId="Equation.COEE2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D2CFE205-B455-391E-8B8C-6C19FE989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295400"/>
                        <a:ext cx="60674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BB21D0E7-948B-50C1-ECBA-471B52F87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209801"/>
          <a:ext cx="53609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241200" progId="Equation.COEE2">
                  <p:embed/>
                </p:oleObj>
              </mc:Choice>
              <mc:Fallback>
                <p:oleObj name="Equation" r:id="rId5" imgW="1447560" imgH="241200" progId="Equation.COEE2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BB21D0E7-948B-50C1-ECBA-471B52F87A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09801"/>
                        <a:ext cx="53609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D1CC4CBE-BB7A-C945-FCF3-2CCEAD65E2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3352800"/>
          <a:ext cx="36671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164880" progId="Equation.COEE2">
                  <p:embed/>
                </p:oleObj>
              </mc:Choice>
              <mc:Fallback>
                <p:oleObj name="Equation" r:id="rId7" imgW="990360" imgH="164880" progId="Equation.COEE2">
                  <p:embed/>
                  <p:pic>
                    <p:nvPicPr>
                      <p:cNvPr id="28677" name="Object 5">
                        <a:extLst>
                          <a:ext uri="{FF2B5EF4-FFF2-40B4-BE49-F238E27FC236}">
                            <a16:creationId xmlns:a16="http://schemas.microsoft.com/office/drawing/2014/main" id="{D1CC4CBE-BB7A-C945-FCF3-2CCEAD65E2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3352800"/>
                        <a:ext cx="3667125" cy="611188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3F78B9A1-E358-8F61-E994-D7E34329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164138" cy="56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77FDF014-1AD4-480D-72F3-0307CA3DEF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6096000"/>
          <a:ext cx="75692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120" imgH="228600" progId="Equation.COEE2">
                  <p:embed/>
                </p:oleObj>
              </mc:Choice>
              <mc:Fallback>
                <p:oleObj name="Equation" r:id="rId4" imgW="2616120" imgH="228600" progId="Equation.COEE2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77FDF014-1AD4-480D-72F3-0307CA3DE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096000"/>
                        <a:ext cx="7569200" cy="661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Oval 4">
            <a:extLst>
              <a:ext uri="{FF2B5EF4-FFF2-40B4-BE49-F238E27FC236}">
                <a16:creationId xmlns:a16="http://schemas.microsoft.com/office/drawing/2014/main" id="{42025DF8-110E-C391-9F8B-DAF4170C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0"/>
            <a:ext cx="1524000" cy="7620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Freeform 5">
            <a:extLst>
              <a:ext uri="{FF2B5EF4-FFF2-40B4-BE49-F238E27FC236}">
                <a16:creationId xmlns:a16="http://schemas.microsoft.com/office/drawing/2014/main" id="{307E2801-13C9-D4CF-ABD5-BF67A9E7026C}"/>
              </a:ext>
            </a:extLst>
          </p:cNvPr>
          <p:cNvSpPr>
            <a:spLocks/>
          </p:cNvSpPr>
          <p:nvPr/>
        </p:nvSpPr>
        <p:spPr bwMode="auto">
          <a:xfrm>
            <a:off x="1435100" y="4953000"/>
            <a:ext cx="1231900" cy="1358900"/>
          </a:xfrm>
          <a:custGeom>
            <a:avLst/>
            <a:gdLst>
              <a:gd name="T0" fmla="*/ 440 w 776"/>
              <a:gd name="T1" fmla="*/ 816 h 856"/>
              <a:gd name="T2" fmla="*/ 56 w 776"/>
              <a:gd name="T3" fmla="*/ 720 h 856"/>
              <a:gd name="T4" fmla="*/ 776 w 776"/>
              <a:gd name="T5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856">
                <a:moveTo>
                  <a:pt x="440" y="816"/>
                </a:moveTo>
                <a:cubicBezTo>
                  <a:pt x="220" y="836"/>
                  <a:pt x="0" y="856"/>
                  <a:pt x="56" y="720"/>
                </a:cubicBezTo>
                <a:cubicBezTo>
                  <a:pt x="112" y="584"/>
                  <a:pt x="444" y="292"/>
                  <a:pt x="776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0ED49F1C-5C54-8A8B-F9D1-2B1F0379F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76201"/>
            <a:ext cx="3397250" cy="2835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latin typeface="Times New Roman" panose="02020603050405020304" pitchFamily="18" charset="0"/>
              </a:rPr>
              <a:t>Dendrites are</a:t>
            </a:r>
          </a:p>
          <a:p>
            <a:pPr eaLnBrk="0" hangingPunct="0"/>
            <a:endParaRPr lang="en-US" altLang="en-US" sz="200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Good:    porous (makes more</a:t>
            </a:r>
          </a:p>
          <a:p>
            <a:pPr eaLnBrk="0" hangingPunct="0"/>
            <a:r>
              <a:rPr lang="en-US" altLang="en-US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Of possible energy available)</a:t>
            </a:r>
          </a:p>
          <a:p>
            <a:pPr eaLnBrk="0" hangingPunct="0"/>
            <a:endParaRPr lang="en-US" altLang="en-US" sz="200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000">
                <a:latin typeface="Times New Roman" panose="02020603050405020304" pitchFamily="18" charset="0"/>
              </a:rPr>
              <a:t>Bad:  fragile, break and fall</a:t>
            </a:r>
          </a:p>
          <a:p>
            <a:pPr eaLnBrk="0" hangingPunct="0"/>
            <a:r>
              <a:rPr lang="en-US" altLang="en-US" sz="2000">
                <a:latin typeface="Times New Roman" panose="02020603050405020304" pitchFamily="18" charset="0"/>
              </a:rPr>
              <a:t>          from underlying 		electrode</a:t>
            </a:r>
          </a:p>
          <a:p>
            <a:pPr eaLnBrk="0" hangingPunct="0"/>
            <a:r>
              <a:rPr lang="en-US" altLang="en-US" sz="2000">
                <a:latin typeface="Times New Roman" panose="02020603050405020304" pitchFamily="18" charset="0"/>
              </a:rPr>
              <a:t>          = NO CURRENT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21D90878-72E4-1691-0BE1-BF87795A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971800"/>
            <a:ext cx="1905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C14203AC-5659-94FB-EA58-EB918195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667000"/>
            <a:ext cx="304800" cy="1905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053AB24D-799B-1D0F-11CA-0F902B87F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581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0">
            <a:extLst>
              <a:ext uri="{FF2B5EF4-FFF2-40B4-BE49-F238E27FC236}">
                <a16:creationId xmlns:a16="http://schemas.microsoft.com/office/drawing/2014/main" id="{27749B7B-11D9-A3C5-9273-FB329E38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733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1">
            <a:extLst>
              <a:ext uri="{FF2B5EF4-FFF2-40B4-BE49-F238E27FC236}">
                <a16:creationId xmlns:a16="http://schemas.microsoft.com/office/drawing/2014/main" id="{E8BFDCAA-E987-253D-12A4-D3D06DB4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429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>
            <a:extLst>
              <a:ext uri="{FF2B5EF4-FFF2-40B4-BE49-F238E27FC236}">
                <a16:creationId xmlns:a16="http://schemas.microsoft.com/office/drawing/2014/main" id="{1B204C43-17CA-861D-A995-8BEB2EDA4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13">
            <a:extLst>
              <a:ext uri="{FF2B5EF4-FFF2-40B4-BE49-F238E27FC236}">
                <a16:creationId xmlns:a16="http://schemas.microsoft.com/office/drawing/2014/main" id="{47FA7C3F-C9C5-D024-10ED-9CCE827C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343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4">
            <a:extLst>
              <a:ext uri="{FF2B5EF4-FFF2-40B4-BE49-F238E27FC236}">
                <a16:creationId xmlns:a16="http://schemas.microsoft.com/office/drawing/2014/main" id="{312D9038-56F2-4AD0-9FED-60EFF8C08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810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5">
            <a:extLst>
              <a:ext uri="{FF2B5EF4-FFF2-40B4-BE49-F238E27FC236}">
                <a16:creationId xmlns:a16="http://schemas.microsoft.com/office/drawing/2014/main" id="{B30248D0-CD9A-DC4B-AE94-BA4D460A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276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16">
            <a:extLst>
              <a:ext uri="{FF2B5EF4-FFF2-40B4-BE49-F238E27FC236}">
                <a16:creationId xmlns:a16="http://schemas.microsoft.com/office/drawing/2014/main" id="{7647F9EC-DBB6-9D94-0C14-2104DC03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733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17">
            <a:extLst>
              <a:ext uri="{FF2B5EF4-FFF2-40B4-BE49-F238E27FC236}">
                <a16:creationId xmlns:a16="http://schemas.microsoft.com/office/drawing/2014/main" id="{C614F368-5A59-160E-667A-F10B416A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038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18">
            <a:extLst>
              <a:ext uri="{FF2B5EF4-FFF2-40B4-BE49-F238E27FC236}">
                <a16:creationId xmlns:a16="http://schemas.microsoft.com/office/drawing/2014/main" id="{80B50495-8CEA-2CFF-E017-C500CDB1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581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19">
            <a:extLst>
              <a:ext uri="{FF2B5EF4-FFF2-40B4-BE49-F238E27FC236}">
                <a16:creationId xmlns:a16="http://schemas.microsoft.com/office/drawing/2014/main" id="{15C4897F-D9E2-54A1-CD4F-908287BF9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810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20">
            <a:extLst>
              <a:ext uri="{FF2B5EF4-FFF2-40B4-BE49-F238E27FC236}">
                <a16:creationId xmlns:a16="http://schemas.microsoft.com/office/drawing/2014/main" id="{32155019-FEFD-77CC-A5EA-50321D95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21">
            <a:extLst>
              <a:ext uri="{FF2B5EF4-FFF2-40B4-BE49-F238E27FC236}">
                <a16:creationId xmlns:a16="http://schemas.microsoft.com/office/drawing/2014/main" id="{B8C1F0DC-CFB4-CB9C-A358-B4649D7F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038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22">
            <a:extLst>
              <a:ext uri="{FF2B5EF4-FFF2-40B4-BE49-F238E27FC236}">
                <a16:creationId xmlns:a16="http://schemas.microsoft.com/office/drawing/2014/main" id="{702F0F95-729A-F2C4-0DE3-A64B4C64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23">
            <a:extLst>
              <a:ext uri="{FF2B5EF4-FFF2-40B4-BE49-F238E27FC236}">
                <a16:creationId xmlns:a16="http://schemas.microsoft.com/office/drawing/2014/main" id="{2C035F8F-98A7-CE5D-CEF6-4F19BAC1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962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24">
            <a:extLst>
              <a:ext uri="{FF2B5EF4-FFF2-40B4-BE49-F238E27FC236}">
                <a16:creationId xmlns:a16="http://schemas.microsoft.com/office/drawing/2014/main" id="{66C0413C-7906-398E-030F-60645A2D6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10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25">
            <a:extLst>
              <a:ext uri="{FF2B5EF4-FFF2-40B4-BE49-F238E27FC236}">
                <a16:creationId xmlns:a16="http://schemas.microsoft.com/office/drawing/2014/main" id="{6194AAEE-88F7-424B-4B67-927EE930E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191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Oval 26">
            <a:extLst>
              <a:ext uri="{FF2B5EF4-FFF2-40B4-BE49-F238E27FC236}">
                <a16:creationId xmlns:a16="http://schemas.microsoft.com/office/drawing/2014/main" id="{D48D7ED3-26A6-468C-52F4-EB761103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114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Oval 27">
            <a:extLst>
              <a:ext uri="{FF2B5EF4-FFF2-40B4-BE49-F238E27FC236}">
                <a16:creationId xmlns:a16="http://schemas.microsoft.com/office/drawing/2014/main" id="{F1337150-57D9-A45C-B3EE-1F56B9054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Freeform 28">
            <a:extLst>
              <a:ext uri="{FF2B5EF4-FFF2-40B4-BE49-F238E27FC236}">
                <a16:creationId xmlns:a16="http://schemas.microsoft.com/office/drawing/2014/main" id="{74606A21-43A5-A6ED-8CA1-89B1F54C2BF0}"/>
              </a:ext>
            </a:extLst>
          </p:cNvPr>
          <p:cNvSpPr>
            <a:spLocks/>
          </p:cNvSpPr>
          <p:nvPr/>
        </p:nvSpPr>
        <p:spPr bwMode="auto">
          <a:xfrm>
            <a:off x="8509000" y="2895600"/>
            <a:ext cx="647700" cy="685800"/>
          </a:xfrm>
          <a:custGeom>
            <a:avLst/>
            <a:gdLst>
              <a:gd name="T0" fmla="*/ 112 w 408"/>
              <a:gd name="T1" fmla="*/ 432 h 432"/>
              <a:gd name="T2" fmla="*/ 400 w 408"/>
              <a:gd name="T3" fmla="*/ 384 h 432"/>
              <a:gd name="T4" fmla="*/ 64 w 408"/>
              <a:gd name="T5" fmla="*/ 240 h 432"/>
              <a:gd name="T6" fmla="*/ 16 w 408"/>
              <a:gd name="T7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" h="432">
                <a:moveTo>
                  <a:pt x="112" y="432"/>
                </a:moveTo>
                <a:cubicBezTo>
                  <a:pt x="260" y="424"/>
                  <a:pt x="408" y="416"/>
                  <a:pt x="400" y="384"/>
                </a:cubicBezTo>
                <a:cubicBezTo>
                  <a:pt x="392" y="352"/>
                  <a:pt x="128" y="304"/>
                  <a:pt x="64" y="240"/>
                </a:cubicBezTo>
                <a:cubicBezTo>
                  <a:pt x="0" y="176"/>
                  <a:pt x="8" y="88"/>
                  <a:pt x="16" y="0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238C0352-A688-B05C-017B-C261D210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48001"/>
            <a:ext cx="32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0750" name="Freeform 30">
            <a:extLst>
              <a:ext uri="{FF2B5EF4-FFF2-40B4-BE49-F238E27FC236}">
                <a16:creationId xmlns:a16="http://schemas.microsoft.com/office/drawing/2014/main" id="{F5AF4994-5B8E-01CA-047E-5AB6D3A26D68}"/>
              </a:ext>
            </a:extLst>
          </p:cNvPr>
          <p:cNvSpPr>
            <a:spLocks/>
          </p:cNvSpPr>
          <p:nvPr/>
        </p:nvSpPr>
        <p:spPr bwMode="auto">
          <a:xfrm>
            <a:off x="8763000" y="4267200"/>
            <a:ext cx="711200" cy="533400"/>
          </a:xfrm>
          <a:custGeom>
            <a:avLst/>
            <a:gdLst>
              <a:gd name="T0" fmla="*/ 0 w 448"/>
              <a:gd name="T1" fmla="*/ 0 h 336"/>
              <a:gd name="T2" fmla="*/ 432 w 448"/>
              <a:gd name="T3" fmla="*/ 96 h 336"/>
              <a:gd name="T4" fmla="*/ 96 w 448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" h="336">
                <a:moveTo>
                  <a:pt x="0" y="0"/>
                </a:moveTo>
                <a:cubicBezTo>
                  <a:pt x="208" y="20"/>
                  <a:pt x="416" y="40"/>
                  <a:pt x="432" y="96"/>
                </a:cubicBezTo>
                <a:cubicBezTo>
                  <a:pt x="448" y="152"/>
                  <a:pt x="272" y="244"/>
                  <a:pt x="96" y="33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047E33A8-65EF-6A81-5D90-D2115CA3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4038601"/>
            <a:ext cx="7745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No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1.11022E-16 0.18889 " pathEditMode="relative" ptsTypes="AA">
                                      <p:cBhvr>
                                        <p:cTn id="17" dur="20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3.33333E-6 0.15556 " pathEditMode="relative" ptsTypes="AA">
                                      <p:cBhvr>
                                        <p:cTn id="19" dur="2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18889 " pathEditMode="relative" ptsTypes="AA">
                                      <p:cBhvr>
                                        <p:cTn id="2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25 0.11112 " pathEditMode="relative" ptsTypes="AA">
                                      <p:cBhvr>
                                        <p:cTn id="25" dur="20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5833 0.08889 " pathEditMode="relative" ptsTypes="AA">
                                      <p:cBhvr>
                                        <p:cTn id="2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3334 0.12223 " pathEditMode="relative" ptsTypes="AA">
                                      <p:cBhvr>
                                        <p:cTn id="29" dur="2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778E-6 L -0.05 0.22222 " pathEditMode="relative" ptsTypes="AA">
                                      <p:cBhvr>
                                        <p:cTn id="31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25 0.07777 " pathEditMode="relative" ptsTypes="AA">
                                      <p:cBhvr>
                                        <p:cTn id="33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025 0.23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1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2222E-6 L 0.03334 0.13333 " pathEditMode="relative" ptsTypes="AA">
                                      <p:cBhvr>
                                        <p:cTn id="37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0.05833 0.22222 " pathEditMode="relative" ptsTypes="AA">
                                      <p:cBhvr>
                                        <p:cTn id="39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44444E-6 L 0.07501 0.2 " pathEditMode="relative" ptsTypes="AA">
                                      <p:cBhvr>
                                        <p:cTn id="41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9E143647-D1CC-E75B-A035-27045F3A6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188913"/>
            <a:ext cx="75771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type of structure that forms depends upon the rate of crystallization which</a:t>
            </a:r>
          </a:p>
          <a:p>
            <a:r>
              <a:rPr lang="en-US" altLang="en-US"/>
              <a:t>Depends upon rate of reaction which depends upon:</a:t>
            </a:r>
          </a:p>
          <a:p>
            <a:endParaRPr lang="en-US" altLang="en-US"/>
          </a:p>
          <a:p>
            <a:r>
              <a:rPr lang="en-US" altLang="en-US"/>
              <a:t>Loss/production of products (current)</a:t>
            </a:r>
          </a:p>
          <a:p>
            <a:r>
              <a:rPr lang="en-US" altLang="en-US"/>
              <a:t>Which depends also upon the rate constant (potential dependent)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0DBBF271-E983-D534-526B-90A99B94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6" y="417514"/>
            <a:ext cx="65388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One way to “image” the various processes described above is by an </a:t>
            </a:r>
          </a:p>
          <a:p>
            <a:r>
              <a:rPr lang="en-US" altLang="en-US"/>
              <a:t>Equivalent Circuit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FE86A8B-EFEA-0552-A942-82432C405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95600"/>
            <a:ext cx="1447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AE104259-1B2A-21F5-8F90-8926CBDE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6" y="417513"/>
            <a:ext cx="22983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In a simplified system </a:t>
            </a:r>
          </a:p>
        </p:txBody>
      </p:sp>
      <p:sp>
        <p:nvSpPr>
          <p:cNvPr id="36868" name="Freeform 4">
            <a:extLst>
              <a:ext uri="{FF2B5EF4-FFF2-40B4-BE49-F238E27FC236}">
                <a16:creationId xmlns:a16="http://schemas.microsoft.com/office/drawing/2014/main" id="{EA0D79DF-3339-F590-FC5B-AC06C97E8C05}"/>
              </a:ext>
            </a:extLst>
          </p:cNvPr>
          <p:cNvSpPr>
            <a:spLocks/>
          </p:cNvSpPr>
          <p:nvPr/>
        </p:nvSpPr>
        <p:spPr bwMode="auto">
          <a:xfrm>
            <a:off x="4648200" y="1371600"/>
            <a:ext cx="533400" cy="1371600"/>
          </a:xfrm>
          <a:custGeom>
            <a:avLst/>
            <a:gdLst>
              <a:gd name="T0" fmla="*/ 0 w 336"/>
              <a:gd name="T1" fmla="*/ 0 h 864"/>
              <a:gd name="T2" fmla="*/ 336 w 336"/>
              <a:gd name="T3" fmla="*/ 144 h 864"/>
              <a:gd name="T4" fmla="*/ 48 w 336"/>
              <a:gd name="T5" fmla="*/ 240 h 864"/>
              <a:gd name="T6" fmla="*/ 336 w 336"/>
              <a:gd name="T7" fmla="*/ 384 h 864"/>
              <a:gd name="T8" fmla="*/ 48 w 336"/>
              <a:gd name="T9" fmla="*/ 528 h 864"/>
              <a:gd name="T10" fmla="*/ 288 w 336"/>
              <a:gd name="T11" fmla="*/ 624 h 864"/>
              <a:gd name="T12" fmla="*/ 48 w 336"/>
              <a:gd name="T13" fmla="*/ 720 h 864"/>
              <a:gd name="T14" fmla="*/ 48 w 336"/>
              <a:gd name="T1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6" h="864">
                <a:moveTo>
                  <a:pt x="0" y="0"/>
                </a:moveTo>
                <a:lnTo>
                  <a:pt x="336" y="144"/>
                </a:lnTo>
                <a:lnTo>
                  <a:pt x="48" y="240"/>
                </a:lnTo>
                <a:lnTo>
                  <a:pt x="336" y="384"/>
                </a:lnTo>
                <a:lnTo>
                  <a:pt x="48" y="528"/>
                </a:lnTo>
                <a:lnTo>
                  <a:pt x="288" y="624"/>
                </a:lnTo>
                <a:lnTo>
                  <a:pt x="48" y="720"/>
                </a:lnTo>
                <a:lnTo>
                  <a:pt x="48" y="864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69E5F152-3B9F-2700-8F6B-15E2F855C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752600"/>
          <a:ext cx="1009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28600" progId="Equation.COEE2">
                  <p:embed/>
                </p:oleObj>
              </mc:Choice>
              <mc:Fallback>
                <p:oleObj name="Equation" r:id="rId3" imgW="507960" imgH="228600" progId="Equation.COEE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69E5F152-3B9F-2700-8F6B-15E2F855C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1009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3F394D2A-17A9-2030-EF48-789A71CE46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1" y="1676400"/>
          <a:ext cx="5302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203040" progId="Equation.COEE2">
                  <p:embed/>
                </p:oleObj>
              </mc:Choice>
              <mc:Fallback>
                <p:oleObj name="Equation" r:id="rId5" imgW="266400" imgH="203040" progId="Equation.COEE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3F394D2A-17A9-2030-EF48-789A71CE46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1676400"/>
                        <a:ext cx="530225" cy="401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Line 7">
            <a:extLst>
              <a:ext uri="{FF2B5EF4-FFF2-40B4-BE49-F238E27FC236}">
                <a16:creationId xmlns:a16="http://schemas.microsoft.com/office/drawing/2014/main" id="{295A3C03-0351-4014-25E0-D134C23374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524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Freeform 8">
            <a:extLst>
              <a:ext uri="{FF2B5EF4-FFF2-40B4-BE49-F238E27FC236}">
                <a16:creationId xmlns:a16="http://schemas.microsoft.com/office/drawing/2014/main" id="{5C860D2F-E7B6-FD81-8E06-80909D9B382B}"/>
              </a:ext>
            </a:extLst>
          </p:cNvPr>
          <p:cNvSpPr>
            <a:spLocks/>
          </p:cNvSpPr>
          <p:nvPr/>
        </p:nvSpPr>
        <p:spPr bwMode="auto">
          <a:xfrm>
            <a:off x="4648200" y="3048000"/>
            <a:ext cx="533400" cy="1371600"/>
          </a:xfrm>
          <a:custGeom>
            <a:avLst/>
            <a:gdLst>
              <a:gd name="T0" fmla="*/ 0 w 336"/>
              <a:gd name="T1" fmla="*/ 0 h 864"/>
              <a:gd name="T2" fmla="*/ 336 w 336"/>
              <a:gd name="T3" fmla="*/ 144 h 864"/>
              <a:gd name="T4" fmla="*/ 48 w 336"/>
              <a:gd name="T5" fmla="*/ 240 h 864"/>
              <a:gd name="T6" fmla="*/ 336 w 336"/>
              <a:gd name="T7" fmla="*/ 384 h 864"/>
              <a:gd name="T8" fmla="*/ 48 w 336"/>
              <a:gd name="T9" fmla="*/ 528 h 864"/>
              <a:gd name="T10" fmla="*/ 288 w 336"/>
              <a:gd name="T11" fmla="*/ 624 h 864"/>
              <a:gd name="T12" fmla="*/ 48 w 336"/>
              <a:gd name="T13" fmla="*/ 720 h 864"/>
              <a:gd name="T14" fmla="*/ 48 w 336"/>
              <a:gd name="T1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6" h="864">
                <a:moveTo>
                  <a:pt x="0" y="0"/>
                </a:moveTo>
                <a:lnTo>
                  <a:pt x="336" y="144"/>
                </a:lnTo>
                <a:lnTo>
                  <a:pt x="48" y="240"/>
                </a:lnTo>
                <a:lnTo>
                  <a:pt x="336" y="384"/>
                </a:lnTo>
                <a:lnTo>
                  <a:pt x="48" y="528"/>
                </a:lnTo>
                <a:lnTo>
                  <a:pt x="288" y="624"/>
                </a:lnTo>
                <a:lnTo>
                  <a:pt x="48" y="720"/>
                </a:lnTo>
                <a:lnTo>
                  <a:pt x="48" y="864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640C55AB-0490-382B-EFC2-5BDE8E319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1" y="3581400"/>
          <a:ext cx="24495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228600" progId="Equation.COEE2">
                  <p:embed/>
                </p:oleObj>
              </mc:Choice>
              <mc:Fallback>
                <p:oleObj name="Equation" r:id="rId7" imgW="1231560" imgH="228600" progId="Equation.COEE2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640C55AB-0490-382B-EFC2-5BDE8E319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581400"/>
                        <a:ext cx="2449513" cy="452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Line 10">
            <a:extLst>
              <a:ext uri="{FF2B5EF4-FFF2-40B4-BE49-F238E27FC236}">
                <a16:creationId xmlns:a16="http://schemas.microsoft.com/office/drawing/2014/main" id="{DB041748-4902-D818-F6DF-4985676304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75" name="Object 11">
            <a:extLst>
              <a:ext uri="{FF2B5EF4-FFF2-40B4-BE49-F238E27FC236}">
                <a16:creationId xmlns:a16="http://schemas.microsoft.com/office/drawing/2014/main" id="{CAA97782-88CA-96C4-689B-7B5C21DE0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3581400"/>
          <a:ext cx="1009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28600" progId="Equation.COEE2">
                  <p:embed/>
                </p:oleObj>
              </mc:Choice>
              <mc:Fallback>
                <p:oleObj name="Equation" r:id="rId9" imgW="507960" imgH="228600" progId="Equation.COEE2">
                  <p:embed/>
                  <p:pic>
                    <p:nvPicPr>
                      <p:cNvPr id="36875" name="Object 11">
                        <a:extLst>
                          <a:ext uri="{FF2B5EF4-FFF2-40B4-BE49-F238E27FC236}">
                            <a16:creationId xmlns:a16="http://schemas.microsoft.com/office/drawing/2014/main" id="{CAA97782-88CA-96C4-689B-7B5C21DE0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1009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Line 12">
            <a:extLst>
              <a:ext uri="{FF2B5EF4-FFF2-40B4-BE49-F238E27FC236}">
                <a16:creationId xmlns:a16="http://schemas.microsoft.com/office/drawing/2014/main" id="{24B06366-51D7-8D87-E836-33B79EFCA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4478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77" name="Object 13">
            <a:extLst>
              <a:ext uri="{FF2B5EF4-FFF2-40B4-BE49-F238E27FC236}">
                <a16:creationId xmlns:a16="http://schemas.microsoft.com/office/drawing/2014/main" id="{BF991AB5-08A3-F790-C486-E60137E6C6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2590800"/>
          <a:ext cx="26495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304560" progId="Equation.COEE2">
                  <p:embed/>
                </p:oleObj>
              </mc:Choice>
              <mc:Fallback>
                <p:oleObj name="Equation" r:id="rId11" imgW="1333440" imgH="304560" progId="Equation.COEE2">
                  <p:embed/>
                  <p:pic>
                    <p:nvPicPr>
                      <p:cNvPr id="36877" name="Object 13">
                        <a:extLst>
                          <a:ext uri="{FF2B5EF4-FFF2-40B4-BE49-F238E27FC236}">
                            <a16:creationId xmlns:a16="http://schemas.microsoft.com/office/drawing/2014/main" id="{BF991AB5-08A3-F790-C486-E60137E6C6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90800"/>
                        <a:ext cx="26495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8" name="Line 14">
            <a:extLst>
              <a:ext uri="{FF2B5EF4-FFF2-40B4-BE49-F238E27FC236}">
                <a16:creationId xmlns:a16="http://schemas.microsoft.com/office/drawing/2014/main" id="{0C78D0E6-A946-6B31-9D8F-14AFF80EB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1371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79" name="Object 15">
            <a:extLst>
              <a:ext uri="{FF2B5EF4-FFF2-40B4-BE49-F238E27FC236}">
                <a16:creationId xmlns:a16="http://schemas.microsoft.com/office/drawing/2014/main" id="{4849C3B8-DAD1-4FCD-9CB1-9AE094A24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1" y="1295400"/>
          <a:ext cx="22209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280" imgH="279360" progId="Equation.COEE2">
                  <p:embed/>
                </p:oleObj>
              </mc:Choice>
              <mc:Fallback>
                <p:oleObj name="Equation" r:id="rId13" imgW="1295280" imgH="279360" progId="Equation.COEE2">
                  <p:embed/>
                  <p:pic>
                    <p:nvPicPr>
                      <p:cNvPr id="36879" name="Object 15">
                        <a:extLst>
                          <a:ext uri="{FF2B5EF4-FFF2-40B4-BE49-F238E27FC236}">
                            <a16:creationId xmlns:a16="http://schemas.microsoft.com/office/drawing/2014/main" id="{4849C3B8-DAD1-4FCD-9CB1-9AE094A24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1295400"/>
                        <a:ext cx="22209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0" name="Line 16">
            <a:extLst>
              <a:ext uri="{FF2B5EF4-FFF2-40B4-BE49-F238E27FC236}">
                <a16:creationId xmlns:a16="http://schemas.microsoft.com/office/drawing/2014/main" id="{A2323CDA-681C-6FAC-03EC-1E43EC59A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200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881" name="Object 17">
            <a:extLst>
              <a:ext uri="{FF2B5EF4-FFF2-40B4-BE49-F238E27FC236}">
                <a16:creationId xmlns:a16="http://schemas.microsoft.com/office/drawing/2014/main" id="{3FF964B2-50CC-29A8-C5FF-5DC3DD927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6925" y="3794126"/>
          <a:ext cx="1987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95280" imgH="304560" progId="Equation.COEE2">
                  <p:embed/>
                </p:oleObj>
              </mc:Choice>
              <mc:Fallback>
                <p:oleObj name="Equation" r:id="rId15" imgW="1295280" imgH="304560" progId="Equation.COEE2">
                  <p:embed/>
                  <p:pic>
                    <p:nvPicPr>
                      <p:cNvPr id="36881" name="Object 17">
                        <a:extLst>
                          <a:ext uri="{FF2B5EF4-FFF2-40B4-BE49-F238E27FC236}">
                            <a16:creationId xmlns:a16="http://schemas.microsoft.com/office/drawing/2014/main" id="{3FF964B2-50CC-29A8-C5FF-5DC3DD927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925" y="3794126"/>
                        <a:ext cx="19875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2" name="Text Box 18">
            <a:extLst>
              <a:ext uri="{FF2B5EF4-FFF2-40B4-BE49-F238E27FC236}">
                <a16:creationId xmlns:a16="http://schemas.microsoft.com/office/drawing/2014/main" id="{88566534-637A-B09F-334D-5F6F2E78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6" y="5294313"/>
            <a:ext cx="58539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As the battery is discharged the discharge voltage is the </a:t>
            </a:r>
          </a:p>
          <a:p>
            <a:r>
              <a:rPr lang="en-US" altLang="en-US"/>
              <a:t>Difference between what we started with and the remaining</a:t>
            </a:r>
          </a:p>
          <a:p>
            <a:r>
              <a:rPr lang="en-US" altLang="en-US"/>
              <a:t>Voltage in the battery</a:t>
            </a:r>
          </a:p>
        </p:txBody>
      </p:sp>
      <p:graphicFrame>
        <p:nvGraphicFramePr>
          <p:cNvPr id="36883" name="Object 19">
            <a:extLst>
              <a:ext uri="{FF2B5EF4-FFF2-40B4-BE49-F238E27FC236}">
                <a16:creationId xmlns:a16="http://schemas.microsoft.com/office/drawing/2014/main" id="{A2437180-E2CA-D6AA-BC67-CE0D0DC57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6172200"/>
          <a:ext cx="29781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98320" imgH="228600" progId="Equation.COEE2">
                  <p:embed/>
                </p:oleObj>
              </mc:Choice>
              <mc:Fallback>
                <p:oleObj name="Equation" r:id="rId17" imgW="1498320" imgH="228600" progId="Equation.COEE2">
                  <p:embed/>
                  <p:pic>
                    <p:nvPicPr>
                      <p:cNvPr id="36883" name="Object 19">
                        <a:extLst>
                          <a:ext uri="{FF2B5EF4-FFF2-40B4-BE49-F238E27FC236}">
                            <a16:creationId xmlns:a16="http://schemas.microsoft.com/office/drawing/2014/main" id="{A2437180-E2CA-D6AA-BC67-CE0D0DC57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172200"/>
                        <a:ext cx="2978150" cy="4524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C7835E3-D77C-BD37-F41D-CDF3AD909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265114"/>
            <a:ext cx="7391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Lead acid batteries can be valve regulated to control the pressure associated </a:t>
            </a:r>
          </a:p>
          <a:p>
            <a:r>
              <a:rPr lang="en-US" altLang="en-US"/>
              <a:t>With </a:t>
            </a: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79773787-6D71-E3E1-15EF-F9B925E1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57835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5EA181AE-AD92-6A90-EE7C-1FF71649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886200"/>
            <a:ext cx="4264025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Line 5">
            <a:extLst>
              <a:ext uri="{FF2B5EF4-FFF2-40B4-BE49-F238E27FC236}">
                <a16:creationId xmlns:a16="http://schemas.microsoft.com/office/drawing/2014/main" id="{EE0D876C-5D6A-EC6B-0606-6A4F68C8E5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4AC12256-2B60-C43D-AB37-21E1D6C1A1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438400"/>
            <a:ext cx="1828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2A3C4E1A-0B2A-E4B8-E503-136E25C88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6" y="2170113"/>
            <a:ext cx="777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1.29 V</a:t>
            </a:r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29079041-7160-122F-397F-B6094D43F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200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9">
            <a:extLst>
              <a:ext uri="{FF2B5EF4-FFF2-40B4-BE49-F238E27FC236}">
                <a16:creationId xmlns:a16="http://schemas.microsoft.com/office/drawing/2014/main" id="{D62D40BB-8B56-4076-9B2B-9D4415C35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5052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485FA277-8410-B73C-A57B-FA26C496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3389313"/>
            <a:ext cx="777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1.38 V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3A0CB7E1-065C-0F91-FC3B-58CE9A56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1331913"/>
            <a:ext cx="13167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pressure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E05C8A44-931C-D10E-BBEE-F840150F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6" y="6132513"/>
            <a:ext cx="1256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pressurized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A3F14F50-C879-B106-DE37-95FB8CCA4F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572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11E4E32B-1553-D240-0388-7BC6B8AC97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209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96E6DF85-FC15-8CA3-6CCF-A275223D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6056314"/>
            <a:ext cx="20467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Lower CT resistance</a:t>
            </a:r>
          </a:p>
          <a:p>
            <a:r>
              <a:rPr lang="en-US" altLang="en-US"/>
              <a:t>Under pressure</a:t>
            </a:r>
          </a:p>
        </p:txBody>
      </p:sp>
      <p:sp>
        <p:nvSpPr>
          <p:cNvPr id="38928" name="Text Box 16">
            <a:extLst>
              <a:ext uri="{FF2B5EF4-FFF2-40B4-BE49-F238E27FC236}">
                <a16:creationId xmlns:a16="http://schemas.microsoft.com/office/drawing/2014/main" id="{9281378E-AE4A-8807-E626-F8B920CE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19600"/>
            <a:ext cx="23842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Suggests higher </a:t>
            </a:r>
          </a:p>
          <a:p>
            <a:r>
              <a:rPr lang="en-US" altLang="en-US"/>
              <a:t>Degree of interparticle</a:t>
            </a:r>
          </a:p>
          <a:p>
            <a:r>
              <a:rPr lang="en-US" altLang="en-US"/>
              <a:t>Contact under pressure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44CC52DD-CA9D-ED7F-8543-B40F6870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1"/>
            <a:ext cx="46688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0DE8AD92-78AE-9D2C-06F1-73770964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5532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Line 4">
            <a:extLst>
              <a:ext uri="{FF2B5EF4-FFF2-40B4-BE49-F238E27FC236}">
                <a16:creationId xmlns:a16="http://schemas.microsoft.com/office/drawing/2014/main" id="{7534D7C8-F344-0D25-F73D-04A7D9AAAC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286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A0AC209C-6378-DDF5-69BE-83E8AECCF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2703513"/>
            <a:ext cx="5506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Insulating layer which can conduct only protons and lead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58CD6FAC-5CCB-F35B-539E-C290BE87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6688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C5CC407A-41E7-82D7-9D9B-8835A7EE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3541713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Solubility 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C7850BDF-E8F3-4F85-CDE3-61E97DC1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075113"/>
            <a:ext cx="1027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Diffusion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1AC9827-A8EE-054D-68E2-FC6C3587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608513"/>
            <a:ext cx="2266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Et at conducting PbO2</a:t>
            </a:r>
          </a:p>
        </p:txBody>
      </p:sp>
      <p:pic>
        <p:nvPicPr>
          <p:cNvPr id="40970" name="Picture 10">
            <a:extLst>
              <a:ext uri="{FF2B5EF4-FFF2-40B4-BE49-F238E27FC236}">
                <a16:creationId xmlns:a16="http://schemas.microsoft.com/office/drawing/2014/main" id="{F23CCFEF-9082-4DBD-16C9-70264F6A2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10150"/>
            <a:ext cx="322103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19416225-033D-A044-FAEF-3815CBAE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5532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F8DA9E90-0734-EE80-71DA-80830CD9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792288"/>
            <a:ext cx="46688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8FC45C66-7ED0-5FF4-9C2D-603ED6CE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81200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Solubility 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BAC707A8-99E8-EE86-C332-BB178DA44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514600"/>
            <a:ext cx="1027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Diffusion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C9F047C1-B156-9A50-06D8-4C67C4642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0"/>
            <a:ext cx="2266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Et at conducting PbO2</a:t>
            </a:r>
          </a:p>
        </p:txBody>
      </p:sp>
      <p:pic>
        <p:nvPicPr>
          <p:cNvPr id="43015" name="Picture 7">
            <a:extLst>
              <a:ext uri="{FF2B5EF4-FFF2-40B4-BE49-F238E27FC236}">
                <a16:creationId xmlns:a16="http://schemas.microsoft.com/office/drawing/2014/main" id="{D8AEE5CB-E2D2-426E-4967-2DFB5A4E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429001"/>
            <a:ext cx="4983163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Freeform 8">
            <a:extLst>
              <a:ext uri="{FF2B5EF4-FFF2-40B4-BE49-F238E27FC236}">
                <a16:creationId xmlns:a16="http://schemas.microsoft.com/office/drawing/2014/main" id="{9647807F-8598-6BA6-5F71-B40BE213E3BC}"/>
              </a:ext>
            </a:extLst>
          </p:cNvPr>
          <p:cNvSpPr>
            <a:spLocks/>
          </p:cNvSpPr>
          <p:nvPr/>
        </p:nvSpPr>
        <p:spPr bwMode="auto">
          <a:xfrm>
            <a:off x="6324600" y="2489200"/>
            <a:ext cx="4191000" cy="1854200"/>
          </a:xfrm>
          <a:custGeom>
            <a:avLst/>
            <a:gdLst>
              <a:gd name="T0" fmla="*/ 1200 w 2640"/>
              <a:gd name="T1" fmla="*/ 64 h 1168"/>
              <a:gd name="T2" fmla="*/ 1440 w 2640"/>
              <a:gd name="T3" fmla="*/ 112 h 1168"/>
              <a:gd name="T4" fmla="*/ 2400 w 2640"/>
              <a:gd name="T5" fmla="*/ 736 h 1168"/>
              <a:gd name="T6" fmla="*/ 0 w 2640"/>
              <a:gd name="T7" fmla="*/ 116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0" h="1168">
                <a:moveTo>
                  <a:pt x="1200" y="64"/>
                </a:moveTo>
                <a:cubicBezTo>
                  <a:pt x="1220" y="32"/>
                  <a:pt x="1240" y="0"/>
                  <a:pt x="1440" y="112"/>
                </a:cubicBezTo>
                <a:cubicBezTo>
                  <a:pt x="1640" y="224"/>
                  <a:pt x="2640" y="560"/>
                  <a:pt x="2400" y="736"/>
                </a:cubicBezTo>
                <a:cubicBezTo>
                  <a:pt x="2160" y="912"/>
                  <a:pt x="408" y="1096"/>
                  <a:pt x="0" y="116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9C4E1B18-BC49-F1DC-61D8-C4A8A241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303713"/>
            <a:ext cx="2740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Modeled effect of diffusion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4282093A-7DEE-97B0-8A2A-DBFD2DF9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5532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>
            <a:extLst>
              <a:ext uri="{FF2B5EF4-FFF2-40B4-BE49-F238E27FC236}">
                <a16:creationId xmlns:a16="http://schemas.microsoft.com/office/drawing/2014/main" id="{1648CDA3-CC6B-07A2-F63C-150E8C94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792288"/>
            <a:ext cx="46688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222314B4-DD69-F263-EF4E-CE1456283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81200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Solubility 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A93600F7-B104-D189-B4EE-DC780FCB4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514600"/>
            <a:ext cx="1027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Diffusion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C5805958-8F20-B272-2A3B-F19CA608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0"/>
            <a:ext cx="2266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Et at conducting PbO2</a:t>
            </a:r>
          </a:p>
        </p:txBody>
      </p:sp>
      <p:sp>
        <p:nvSpPr>
          <p:cNvPr id="45063" name="Freeform 7">
            <a:extLst>
              <a:ext uri="{FF2B5EF4-FFF2-40B4-BE49-F238E27FC236}">
                <a16:creationId xmlns:a16="http://schemas.microsoft.com/office/drawing/2014/main" id="{A0766362-EF29-3A19-03D9-F017F1C84D00}"/>
              </a:ext>
            </a:extLst>
          </p:cNvPr>
          <p:cNvSpPr>
            <a:spLocks/>
          </p:cNvSpPr>
          <p:nvPr/>
        </p:nvSpPr>
        <p:spPr bwMode="auto">
          <a:xfrm>
            <a:off x="5562600" y="3276600"/>
            <a:ext cx="4191000" cy="1854200"/>
          </a:xfrm>
          <a:custGeom>
            <a:avLst/>
            <a:gdLst>
              <a:gd name="T0" fmla="*/ 1200 w 2640"/>
              <a:gd name="T1" fmla="*/ 64 h 1168"/>
              <a:gd name="T2" fmla="*/ 1440 w 2640"/>
              <a:gd name="T3" fmla="*/ 112 h 1168"/>
              <a:gd name="T4" fmla="*/ 2400 w 2640"/>
              <a:gd name="T5" fmla="*/ 736 h 1168"/>
              <a:gd name="T6" fmla="*/ 0 w 2640"/>
              <a:gd name="T7" fmla="*/ 116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0" h="1168">
                <a:moveTo>
                  <a:pt x="1200" y="64"/>
                </a:moveTo>
                <a:cubicBezTo>
                  <a:pt x="1220" y="32"/>
                  <a:pt x="1240" y="0"/>
                  <a:pt x="1440" y="112"/>
                </a:cubicBezTo>
                <a:cubicBezTo>
                  <a:pt x="1640" y="224"/>
                  <a:pt x="2640" y="560"/>
                  <a:pt x="2400" y="736"/>
                </a:cubicBezTo>
                <a:cubicBezTo>
                  <a:pt x="2160" y="912"/>
                  <a:pt x="408" y="1096"/>
                  <a:pt x="0" y="116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F6D9AFD-85B1-4136-DD78-415B05647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4303713"/>
            <a:ext cx="3100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Modeled effect of  proton conc</a:t>
            </a:r>
          </a:p>
        </p:txBody>
      </p:sp>
      <p:pic>
        <p:nvPicPr>
          <p:cNvPr id="45065" name="Picture 9">
            <a:extLst>
              <a:ext uri="{FF2B5EF4-FFF2-40B4-BE49-F238E27FC236}">
                <a16:creationId xmlns:a16="http://schemas.microsoft.com/office/drawing/2014/main" id="{4D029E33-9B4D-663B-6F52-9AFCA050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4238"/>
            <a:ext cx="4114800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E2FBF1F5-9EFF-36DA-2480-3E507D5A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1"/>
            <a:ext cx="883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What are Batteries, Fuel Cells, and Supercapacitors, Chem Rev, 2004, 104, 4245, Martin Winter and Ralph J. Brodd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D89B74B9-323A-7F12-83C8-73A65F8E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Text Box 5">
            <a:extLst>
              <a:ext uri="{FF2B5EF4-FFF2-40B4-BE49-F238E27FC236}">
                <a16:creationId xmlns:a16="http://schemas.microsoft.com/office/drawing/2014/main" id="{B9523CC8-F248-AB52-AE7B-0EDDA195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837113"/>
            <a:ext cx="4883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 will briefly look at:  Lead and Lithium insertion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17DA1234-32DE-19CE-E510-2A3F5DF1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133600"/>
            <a:ext cx="7391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5E7C54F-4FB2-CBC9-9DD9-4D97BC415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90800"/>
            <a:ext cx="87630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904D1F4F-203C-11BA-87D5-D3B9E223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5532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>
            <a:extLst>
              <a:ext uri="{FF2B5EF4-FFF2-40B4-BE49-F238E27FC236}">
                <a16:creationId xmlns:a16="http://schemas.microsoft.com/office/drawing/2014/main" id="{A5D6EBB2-3ABA-F6E8-0028-A22CCB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792288"/>
            <a:ext cx="4668838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000C621F-7745-BBDC-5E58-2CCBE2E58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81200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Solubility 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37AAD5DE-0CAD-D8AE-4DB8-9485D05C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514600"/>
            <a:ext cx="1027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Diffusion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8AEECCFF-4A8A-D218-6A85-5988A33B6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48000"/>
            <a:ext cx="2266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Et at conducting PbO2</a:t>
            </a:r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C2E3DA6E-6184-FD84-FC4C-7523B827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8564"/>
            <a:ext cx="40386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Text Box 8">
            <a:extLst>
              <a:ext uri="{FF2B5EF4-FFF2-40B4-BE49-F238E27FC236}">
                <a16:creationId xmlns:a16="http://schemas.microsoft.com/office/drawing/2014/main" id="{9F81646A-7391-CE81-AF47-E712CEC9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6" y="4379913"/>
            <a:ext cx="38313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Different magnitude of discharge</a:t>
            </a:r>
          </a:p>
          <a:p>
            <a:r>
              <a:rPr lang="en-US" altLang="en-US"/>
              <a:t>Changes the solubility and proton conc</a:t>
            </a:r>
          </a:p>
          <a:p>
            <a:r>
              <a:rPr lang="en-US" altLang="en-US"/>
              <a:t>As well as the conductivity of the film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7A188F95-FD65-D9EB-39AA-86299B51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890588"/>
            <a:ext cx="9483726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2F1BC188-673E-5641-CED5-D4928CFE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614363"/>
            <a:ext cx="8674100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ED13807-E4C9-350E-444F-588051DE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8915400" cy="3810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AEAB6ED-8878-113A-4C74-DF59BC12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Freeform 4">
            <a:extLst>
              <a:ext uri="{FF2B5EF4-FFF2-40B4-BE49-F238E27FC236}">
                <a16:creationId xmlns:a16="http://schemas.microsoft.com/office/drawing/2014/main" id="{62495043-7C28-ED0F-26B1-413B8B1F5804}"/>
              </a:ext>
            </a:extLst>
          </p:cNvPr>
          <p:cNvSpPr>
            <a:spLocks/>
          </p:cNvSpPr>
          <p:nvPr/>
        </p:nvSpPr>
        <p:spPr bwMode="auto">
          <a:xfrm>
            <a:off x="4419600" y="3276600"/>
            <a:ext cx="533400" cy="1371600"/>
          </a:xfrm>
          <a:custGeom>
            <a:avLst/>
            <a:gdLst>
              <a:gd name="T0" fmla="*/ 0 w 336"/>
              <a:gd name="T1" fmla="*/ 0 h 864"/>
              <a:gd name="T2" fmla="*/ 336 w 336"/>
              <a:gd name="T3" fmla="*/ 144 h 864"/>
              <a:gd name="T4" fmla="*/ 48 w 336"/>
              <a:gd name="T5" fmla="*/ 240 h 864"/>
              <a:gd name="T6" fmla="*/ 336 w 336"/>
              <a:gd name="T7" fmla="*/ 384 h 864"/>
              <a:gd name="T8" fmla="*/ 48 w 336"/>
              <a:gd name="T9" fmla="*/ 528 h 864"/>
              <a:gd name="T10" fmla="*/ 288 w 336"/>
              <a:gd name="T11" fmla="*/ 624 h 864"/>
              <a:gd name="T12" fmla="*/ 48 w 336"/>
              <a:gd name="T13" fmla="*/ 720 h 864"/>
              <a:gd name="T14" fmla="*/ 48 w 336"/>
              <a:gd name="T1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6" h="864">
                <a:moveTo>
                  <a:pt x="0" y="0"/>
                </a:moveTo>
                <a:lnTo>
                  <a:pt x="336" y="144"/>
                </a:lnTo>
                <a:lnTo>
                  <a:pt x="48" y="240"/>
                </a:lnTo>
                <a:lnTo>
                  <a:pt x="336" y="384"/>
                </a:lnTo>
                <a:lnTo>
                  <a:pt x="48" y="528"/>
                </a:lnTo>
                <a:lnTo>
                  <a:pt x="288" y="624"/>
                </a:lnTo>
                <a:lnTo>
                  <a:pt x="48" y="720"/>
                </a:lnTo>
                <a:lnTo>
                  <a:pt x="48" y="864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53" name="Object 5">
            <a:extLst>
              <a:ext uri="{FF2B5EF4-FFF2-40B4-BE49-F238E27FC236}">
                <a16:creationId xmlns:a16="http://schemas.microsoft.com/office/drawing/2014/main" id="{DEA93181-CC1D-0127-F66C-08F507A99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657600"/>
          <a:ext cx="1009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28600" progId="Equation.COEE2">
                  <p:embed/>
                </p:oleObj>
              </mc:Choice>
              <mc:Fallback>
                <p:oleObj name="Equation" r:id="rId3" imgW="507960" imgH="228600" progId="Equation.COEE2">
                  <p:embed/>
                  <p:pic>
                    <p:nvPicPr>
                      <p:cNvPr id="53253" name="Object 5">
                        <a:extLst>
                          <a:ext uri="{FF2B5EF4-FFF2-40B4-BE49-F238E27FC236}">
                            <a16:creationId xmlns:a16="http://schemas.microsoft.com/office/drawing/2014/main" id="{DEA93181-CC1D-0127-F66C-08F507A99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1009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>
            <a:extLst>
              <a:ext uri="{FF2B5EF4-FFF2-40B4-BE49-F238E27FC236}">
                <a16:creationId xmlns:a16="http://schemas.microsoft.com/office/drawing/2014/main" id="{633C5C3E-18F3-BF92-09E2-C7503463AE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1" y="3581400"/>
          <a:ext cx="5302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203040" progId="Equation.COEE2">
                  <p:embed/>
                </p:oleObj>
              </mc:Choice>
              <mc:Fallback>
                <p:oleObj name="Equation" r:id="rId5" imgW="266400" imgH="203040" progId="Equation.COEE2">
                  <p:embed/>
                  <p:pic>
                    <p:nvPicPr>
                      <p:cNvPr id="53254" name="Object 6">
                        <a:extLst>
                          <a:ext uri="{FF2B5EF4-FFF2-40B4-BE49-F238E27FC236}">
                            <a16:creationId xmlns:a16="http://schemas.microsoft.com/office/drawing/2014/main" id="{633C5C3E-18F3-BF92-09E2-C7503463AE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3581400"/>
                        <a:ext cx="530225" cy="401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Line 7">
            <a:extLst>
              <a:ext uri="{FF2B5EF4-FFF2-40B4-BE49-F238E27FC236}">
                <a16:creationId xmlns:a16="http://schemas.microsoft.com/office/drawing/2014/main" id="{2AD351D6-5BDB-28EF-814B-8678AD479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429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Freeform 8">
            <a:extLst>
              <a:ext uri="{FF2B5EF4-FFF2-40B4-BE49-F238E27FC236}">
                <a16:creationId xmlns:a16="http://schemas.microsoft.com/office/drawing/2014/main" id="{FA508764-C8C6-324E-D598-2BD766F1974C}"/>
              </a:ext>
            </a:extLst>
          </p:cNvPr>
          <p:cNvSpPr>
            <a:spLocks/>
          </p:cNvSpPr>
          <p:nvPr/>
        </p:nvSpPr>
        <p:spPr bwMode="auto">
          <a:xfrm>
            <a:off x="4419600" y="4953000"/>
            <a:ext cx="533400" cy="1371600"/>
          </a:xfrm>
          <a:custGeom>
            <a:avLst/>
            <a:gdLst>
              <a:gd name="T0" fmla="*/ 0 w 336"/>
              <a:gd name="T1" fmla="*/ 0 h 864"/>
              <a:gd name="T2" fmla="*/ 336 w 336"/>
              <a:gd name="T3" fmla="*/ 144 h 864"/>
              <a:gd name="T4" fmla="*/ 48 w 336"/>
              <a:gd name="T5" fmla="*/ 240 h 864"/>
              <a:gd name="T6" fmla="*/ 336 w 336"/>
              <a:gd name="T7" fmla="*/ 384 h 864"/>
              <a:gd name="T8" fmla="*/ 48 w 336"/>
              <a:gd name="T9" fmla="*/ 528 h 864"/>
              <a:gd name="T10" fmla="*/ 288 w 336"/>
              <a:gd name="T11" fmla="*/ 624 h 864"/>
              <a:gd name="T12" fmla="*/ 48 w 336"/>
              <a:gd name="T13" fmla="*/ 720 h 864"/>
              <a:gd name="T14" fmla="*/ 48 w 336"/>
              <a:gd name="T1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6" h="864">
                <a:moveTo>
                  <a:pt x="0" y="0"/>
                </a:moveTo>
                <a:lnTo>
                  <a:pt x="336" y="144"/>
                </a:lnTo>
                <a:lnTo>
                  <a:pt x="48" y="240"/>
                </a:lnTo>
                <a:lnTo>
                  <a:pt x="336" y="384"/>
                </a:lnTo>
                <a:lnTo>
                  <a:pt x="48" y="528"/>
                </a:lnTo>
                <a:lnTo>
                  <a:pt x="288" y="624"/>
                </a:lnTo>
                <a:lnTo>
                  <a:pt x="48" y="720"/>
                </a:lnTo>
                <a:lnTo>
                  <a:pt x="48" y="864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57" name="Object 9">
            <a:extLst>
              <a:ext uri="{FF2B5EF4-FFF2-40B4-BE49-F238E27FC236}">
                <a16:creationId xmlns:a16="http://schemas.microsoft.com/office/drawing/2014/main" id="{F32B2D24-3391-5037-1778-7A91DEE71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5486400"/>
          <a:ext cx="24495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228600" progId="Equation.COEE2">
                  <p:embed/>
                </p:oleObj>
              </mc:Choice>
              <mc:Fallback>
                <p:oleObj name="Equation" r:id="rId7" imgW="1231560" imgH="228600" progId="Equation.COEE2">
                  <p:embed/>
                  <p:pic>
                    <p:nvPicPr>
                      <p:cNvPr id="53257" name="Object 9">
                        <a:extLst>
                          <a:ext uri="{FF2B5EF4-FFF2-40B4-BE49-F238E27FC236}">
                            <a16:creationId xmlns:a16="http://schemas.microsoft.com/office/drawing/2014/main" id="{F32B2D24-3391-5037-1778-7A91DEE713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486400"/>
                        <a:ext cx="2449513" cy="452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Line 10">
            <a:extLst>
              <a:ext uri="{FF2B5EF4-FFF2-40B4-BE49-F238E27FC236}">
                <a16:creationId xmlns:a16="http://schemas.microsoft.com/office/drawing/2014/main" id="{48FE1477-8E95-FC44-B60D-507057C615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59" name="Object 11">
            <a:extLst>
              <a:ext uri="{FF2B5EF4-FFF2-40B4-BE49-F238E27FC236}">
                <a16:creationId xmlns:a16="http://schemas.microsoft.com/office/drawing/2014/main" id="{6CB61ADC-E243-5751-AC6F-F248E210F5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5486400"/>
          <a:ext cx="1009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28600" progId="Equation.COEE2">
                  <p:embed/>
                </p:oleObj>
              </mc:Choice>
              <mc:Fallback>
                <p:oleObj name="Equation" r:id="rId9" imgW="507960" imgH="228600" progId="Equation.COEE2">
                  <p:embed/>
                  <p:pic>
                    <p:nvPicPr>
                      <p:cNvPr id="53259" name="Object 11">
                        <a:extLst>
                          <a:ext uri="{FF2B5EF4-FFF2-40B4-BE49-F238E27FC236}">
                            <a16:creationId xmlns:a16="http://schemas.microsoft.com/office/drawing/2014/main" id="{6CB61ADC-E243-5751-AC6F-F248E210F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6400"/>
                        <a:ext cx="1009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>
            <a:extLst>
              <a:ext uri="{FF2B5EF4-FFF2-40B4-BE49-F238E27FC236}">
                <a16:creationId xmlns:a16="http://schemas.microsoft.com/office/drawing/2014/main" id="{CC3D1046-7719-D774-BD19-C7F84BF71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4495800"/>
          <a:ext cx="26495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304560" progId="Equation.COEE2">
                  <p:embed/>
                </p:oleObj>
              </mc:Choice>
              <mc:Fallback>
                <p:oleObj name="Equation" r:id="rId11" imgW="1333440" imgH="304560" progId="Equation.COEE2">
                  <p:embed/>
                  <p:pic>
                    <p:nvPicPr>
                      <p:cNvPr id="53260" name="Object 12">
                        <a:extLst>
                          <a:ext uri="{FF2B5EF4-FFF2-40B4-BE49-F238E27FC236}">
                            <a16:creationId xmlns:a16="http://schemas.microsoft.com/office/drawing/2014/main" id="{CC3D1046-7719-D774-BD19-C7F84BF71B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264953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Line 13">
            <a:extLst>
              <a:ext uri="{FF2B5EF4-FFF2-40B4-BE49-F238E27FC236}">
                <a16:creationId xmlns:a16="http://schemas.microsoft.com/office/drawing/2014/main" id="{CC206190-3075-9EE5-A489-F90910732A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3528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62" name="Object 14">
            <a:extLst>
              <a:ext uri="{FF2B5EF4-FFF2-40B4-BE49-F238E27FC236}">
                <a16:creationId xmlns:a16="http://schemas.microsoft.com/office/drawing/2014/main" id="{1565603A-39AD-52B1-D35B-E2B853F5D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1" y="3505200"/>
          <a:ext cx="22209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280" imgH="279360" progId="Equation.COEE2">
                  <p:embed/>
                </p:oleObj>
              </mc:Choice>
              <mc:Fallback>
                <p:oleObj name="Equation" r:id="rId13" imgW="1295280" imgH="279360" progId="Equation.COEE2">
                  <p:embed/>
                  <p:pic>
                    <p:nvPicPr>
                      <p:cNvPr id="53262" name="Object 14">
                        <a:extLst>
                          <a:ext uri="{FF2B5EF4-FFF2-40B4-BE49-F238E27FC236}">
                            <a16:creationId xmlns:a16="http://schemas.microsoft.com/office/drawing/2014/main" id="{1565603A-39AD-52B1-D35B-E2B853F5D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3505200"/>
                        <a:ext cx="22209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Line 15">
            <a:extLst>
              <a:ext uri="{FF2B5EF4-FFF2-40B4-BE49-F238E27FC236}">
                <a16:creationId xmlns:a16="http://schemas.microsoft.com/office/drawing/2014/main" id="{662A7118-4F38-3F7C-F875-9E0644822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029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64" name="Object 16">
            <a:extLst>
              <a:ext uri="{FF2B5EF4-FFF2-40B4-BE49-F238E27FC236}">
                <a16:creationId xmlns:a16="http://schemas.microsoft.com/office/drawing/2014/main" id="{B0D58AD6-B7F2-E117-FC12-D0E8E67015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5562601"/>
          <a:ext cx="19875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95280" imgH="304560" progId="Equation.COEE2">
                  <p:embed/>
                </p:oleObj>
              </mc:Choice>
              <mc:Fallback>
                <p:oleObj name="Equation" r:id="rId15" imgW="1295280" imgH="304560" progId="Equation.COEE2">
                  <p:embed/>
                  <p:pic>
                    <p:nvPicPr>
                      <p:cNvPr id="53264" name="Object 16">
                        <a:extLst>
                          <a:ext uri="{FF2B5EF4-FFF2-40B4-BE49-F238E27FC236}">
                            <a16:creationId xmlns:a16="http://schemas.microsoft.com/office/drawing/2014/main" id="{B0D58AD6-B7F2-E117-FC12-D0E8E67015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562601"/>
                        <a:ext cx="19875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5" name="Object 17">
            <a:extLst>
              <a:ext uri="{FF2B5EF4-FFF2-40B4-BE49-F238E27FC236}">
                <a16:creationId xmlns:a16="http://schemas.microsoft.com/office/drawing/2014/main" id="{BC651DCD-EFA0-4E87-15D4-5FEC22BE8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304800"/>
          <a:ext cx="12350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203040" progId="Equation.COEE2">
                  <p:embed/>
                </p:oleObj>
              </mc:Choice>
              <mc:Fallback>
                <p:oleObj name="Equation" r:id="rId17" imgW="622080" imgH="203040" progId="Equation.COEE2">
                  <p:embed/>
                  <p:pic>
                    <p:nvPicPr>
                      <p:cNvPr id="53265" name="Object 17">
                        <a:extLst>
                          <a:ext uri="{FF2B5EF4-FFF2-40B4-BE49-F238E27FC236}">
                            <a16:creationId xmlns:a16="http://schemas.microsoft.com/office/drawing/2014/main" id="{BC651DCD-EFA0-4E87-15D4-5FEC22BE8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04800"/>
                        <a:ext cx="12350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6" name="Object 18">
            <a:extLst>
              <a:ext uri="{FF2B5EF4-FFF2-40B4-BE49-F238E27FC236}">
                <a16:creationId xmlns:a16="http://schemas.microsoft.com/office/drawing/2014/main" id="{E01AD585-A8EC-4D64-080D-0C5333DCCB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143000"/>
          <a:ext cx="3378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01720" imgH="279360" progId="Equation.COEE2">
                  <p:embed/>
                </p:oleObj>
              </mc:Choice>
              <mc:Fallback>
                <p:oleObj name="Equation" r:id="rId19" imgW="1701720" imgH="279360" progId="Equation.COEE2">
                  <p:embed/>
                  <p:pic>
                    <p:nvPicPr>
                      <p:cNvPr id="53266" name="Object 18">
                        <a:extLst>
                          <a:ext uri="{FF2B5EF4-FFF2-40B4-BE49-F238E27FC236}">
                            <a16:creationId xmlns:a16="http://schemas.microsoft.com/office/drawing/2014/main" id="{E01AD585-A8EC-4D64-080D-0C5333DCCB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43000"/>
                        <a:ext cx="33782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19">
            <a:extLst>
              <a:ext uri="{FF2B5EF4-FFF2-40B4-BE49-F238E27FC236}">
                <a16:creationId xmlns:a16="http://schemas.microsoft.com/office/drawing/2014/main" id="{BB6CC6A0-E436-A835-063F-6495EE323A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447801"/>
          <a:ext cx="22923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55600" imgH="596880" progId="Equation.COEE2">
                  <p:embed/>
                </p:oleObj>
              </mc:Choice>
              <mc:Fallback>
                <p:oleObj name="Equation" r:id="rId21" imgW="1155600" imgH="596880" progId="Equation.COEE2">
                  <p:embed/>
                  <p:pic>
                    <p:nvPicPr>
                      <p:cNvPr id="53267" name="Object 19">
                        <a:extLst>
                          <a:ext uri="{FF2B5EF4-FFF2-40B4-BE49-F238E27FC236}">
                            <a16:creationId xmlns:a16="http://schemas.microsoft.com/office/drawing/2014/main" id="{BB6CC6A0-E436-A835-063F-6495EE323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47801"/>
                        <a:ext cx="2292350" cy="1184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20">
            <a:extLst>
              <a:ext uri="{FF2B5EF4-FFF2-40B4-BE49-F238E27FC236}">
                <a16:creationId xmlns:a16="http://schemas.microsoft.com/office/drawing/2014/main" id="{B2FE0129-36B5-9E8D-61BB-88D5FECED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2766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3269" name="Object 21">
            <a:extLst>
              <a:ext uri="{FF2B5EF4-FFF2-40B4-BE49-F238E27FC236}">
                <a16:creationId xmlns:a16="http://schemas.microsoft.com/office/drawing/2014/main" id="{DA6C3926-3C8E-8774-A136-91186BB304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228600"/>
          <a:ext cx="2195513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04840" imgH="507960" progId="Equation.COEE2">
                  <p:embed/>
                </p:oleObj>
              </mc:Choice>
              <mc:Fallback>
                <p:oleObj name="Equation" r:id="rId23" imgW="1104840" imgH="507960" progId="Equation.COEE2">
                  <p:embed/>
                  <p:pic>
                    <p:nvPicPr>
                      <p:cNvPr id="53269" name="Object 21">
                        <a:extLst>
                          <a:ext uri="{FF2B5EF4-FFF2-40B4-BE49-F238E27FC236}">
                            <a16:creationId xmlns:a16="http://schemas.microsoft.com/office/drawing/2014/main" id="{DA6C3926-3C8E-8774-A136-91186BB30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228600"/>
                        <a:ext cx="2195513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0" name="Text Box 22">
            <a:extLst>
              <a:ext uri="{FF2B5EF4-FFF2-40B4-BE49-F238E27FC236}">
                <a16:creationId xmlns:a16="http://schemas.microsoft.com/office/drawing/2014/main" id="{1B52EE91-891D-EE2A-27E9-D94C62EF6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542089"/>
            <a:ext cx="48876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Based on V. S. Bagotsky text, Fundamentals of Electrochemistry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extLst>
              <a:ext uri="{FF2B5EF4-FFF2-40B4-BE49-F238E27FC236}">
                <a16:creationId xmlns:a16="http://schemas.microsoft.com/office/drawing/2014/main" id="{1A613B3F-B279-8637-72D3-23A5CEB3BE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04800"/>
          <a:ext cx="29781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8320" imgH="228600" progId="Equation.COEE2">
                  <p:embed/>
                </p:oleObj>
              </mc:Choice>
              <mc:Fallback>
                <p:oleObj name="Equation" r:id="rId3" imgW="1498320" imgH="228600" progId="Equation.COEE2">
                  <p:embed/>
                  <p:pic>
                    <p:nvPicPr>
                      <p:cNvPr id="55298" name="Object 2">
                        <a:extLst>
                          <a:ext uri="{FF2B5EF4-FFF2-40B4-BE49-F238E27FC236}">
                            <a16:creationId xmlns:a16="http://schemas.microsoft.com/office/drawing/2014/main" id="{1A613B3F-B279-8637-72D3-23A5CEB3BE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"/>
                        <a:ext cx="29781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>
            <a:extLst>
              <a:ext uri="{FF2B5EF4-FFF2-40B4-BE49-F238E27FC236}">
                <a16:creationId xmlns:a16="http://schemas.microsoft.com/office/drawing/2014/main" id="{311D098C-158C-5886-53B7-956FE41B1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7200" y="1"/>
          <a:ext cx="22923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596880" progId="Equation.COEE2">
                  <p:embed/>
                </p:oleObj>
              </mc:Choice>
              <mc:Fallback>
                <p:oleObj name="Equation" r:id="rId5" imgW="1155600" imgH="596880" progId="Equation.COEE2">
                  <p:embed/>
                  <p:pic>
                    <p:nvPicPr>
                      <p:cNvPr id="55299" name="Object 3">
                        <a:extLst>
                          <a:ext uri="{FF2B5EF4-FFF2-40B4-BE49-F238E27FC236}">
                            <a16:creationId xmlns:a16="http://schemas.microsoft.com/office/drawing/2014/main" id="{311D098C-158C-5886-53B7-956FE41B1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"/>
                        <a:ext cx="22923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0" name="Picture 4">
            <a:extLst>
              <a:ext uri="{FF2B5EF4-FFF2-40B4-BE49-F238E27FC236}">
                <a16:creationId xmlns:a16="http://schemas.microsoft.com/office/drawing/2014/main" id="{211F59E6-E04B-BF94-BA8E-1BF8FCCE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1"/>
            <a:ext cx="70104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Line 5">
            <a:extLst>
              <a:ext uri="{FF2B5EF4-FFF2-40B4-BE49-F238E27FC236}">
                <a16:creationId xmlns:a16="http://schemas.microsoft.com/office/drawing/2014/main" id="{6974CB98-FD34-2BF6-E747-7B0A04708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838200"/>
            <a:ext cx="762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AFC3C59D-7C96-85F7-DFD2-63BD537196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1219200"/>
            <a:ext cx="2057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8825A34D-3FBB-B273-1EA3-14F59CB5B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6284913"/>
            <a:ext cx="2473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the simplified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1062BA9C-6F9D-43C4-A545-6FF5D0B55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265113"/>
            <a:ext cx="7380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Monitor structural changes at electrode as a function of the discharge power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9D2F5901-6C56-CC96-DA94-C99D76772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1"/>
            <a:ext cx="790098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CA5CF0C7-6342-D06A-8B30-31E52825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4" y="2470150"/>
            <a:ext cx="48037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60F20EE5-CEAD-60A3-ED1F-0210BC00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86868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Line 3">
            <a:extLst>
              <a:ext uri="{FF2B5EF4-FFF2-40B4-BE49-F238E27FC236}">
                <a16:creationId xmlns:a16="http://schemas.microsoft.com/office/drawing/2014/main" id="{C1275567-A7E6-C4C7-2902-5DA33C88F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905000"/>
            <a:ext cx="3200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C0DEA967-7D7F-DCD6-2163-89ACE09B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1331913"/>
            <a:ext cx="27933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High charge transfer</a:t>
            </a:r>
          </a:p>
          <a:p>
            <a:r>
              <a:rPr lang="en-US" altLang="en-US"/>
              <a:t>Resistance due to insulating</a:t>
            </a:r>
          </a:p>
          <a:p>
            <a:r>
              <a:rPr lang="en-US" altLang="en-US"/>
              <a:t>PbSO4 layer</a:t>
            </a:r>
          </a:p>
        </p:txBody>
      </p:sp>
      <p:sp>
        <p:nvSpPr>
          <p:cNvPr id="59397" name="AutoShape 5">
            <a:extLst>
              <a:ext uri="{FF2B5EF4-FFF2-40B4-BE49-F238E27FC236}">
                <a16:creationId xmlns:a16="http://schemas.microsoft.com/office/drawing/2014/main" id="{D0D25383-C427-FDFD-B537-F6709BC47745}"/>
              </a:ext>
            </a:extLst>
          </p:cNvPr>
          <p:cNvSpPr>
            <a:spLocks/>
          </p:cNvSpPr>
          <p:nvPr/>
        </p:nvSpPr>
        <p:spPr bwMode="auto">
          <a:xfrm rot="14661764">
            <a:off x="6515100" y="723900"/>
            <a:ext cx="914400" cy="1752600"/>
          </a:xfrm>
          <a:prstGeom prst="rightBrace">
            <a:avLst>
              <a:gd name="adj1" fmla="val 159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6">
            <a:extLst>
              <a:ext uri="{FF2B5EF4-FFF2-40B4-BE49-F238E27FC236}">
                <a16:creationId xmlns:a16="http://schemas.microsoft.com/office/drawing/2014/main" id="{90207ADB-FA0C-1156-5433-684602445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0668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3B07685A-4AB8-DCAA-49FC-71AFD637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6" y="-39688"/>
            <a:ext cx="4656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Charge transfer resistance</a:t>
            </a:r>
          </a:p>
          <a:p>
            <a:r>
              <a:rPr lang="en-US" altLang="en-US"/>
              <a:t>Decreases due formation of more porous PbO2 </a:t>
            </a:r>
          </a:p>
        </p:txBody>
      </p:sp>
      <p:sp>
        <p:nvSpPr>
          <p:cNvPr id="59400" name="Line 8">
            <a:extLst>
              <a:ext uri="{FF2B5EF4-FFF2-40B4-BE49-F238E27FC236}">
                <a16:creationId xmlns:a16="http://schemas.microsoft.com/office/drawing/2014/main" id="{2315505B-F1ED-21D0-3E50-0329ED2065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762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9EB8CFCB-A19D-5627-9299-C6907E67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6" y="493713"/>
            <a:ext cx="21805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Small diameter</a:t>
            </a:r>
          </a:p>
          <a:p>
            <a:r>
              <a:rPr lang="en-US" altLang="en-US"/>
              <a:t>Of impedance</a:t>
            </a:r>
          </a:p>
          <a:p>
            <a:r>
              <a:rPr lang="en-US" altLang="en-US"/>
              <a:t>Circle here indicates</a:t>
            </a:r>
          </a:p>
          <a:p>
            <a:r>
              <a:rPr lang="en-US" altLang="en-US"/>
              <a:t>The fast et kinetics of</a:t>
            </a:r>
          </a:p>
          <a:p>
            <a:r>
              <a:rPr lang="en-US" altLang="en-US"/>
              <a:t>O2 reaction.</a:t>
            </a:r>
          </a:p>
        </p:txBody>
      </p:sp>
      <p:sp>
        <p:nvSpPr>
          <p:cNvPr id="59402" name="AutoShape 10">
            <a:extLst>
              <a:ext uri="{FF2B5EF4-FFF2-40B4-BE49-F238E27FC236}">
                <a16:creationId xmlns:a16="http://schemas.microsoft.com/office/drawing/2014/main" id="{BC5C9E08-5186-0CD8-55FC-257508164601}"/>
              </a:ext>
            </a:extLst>
          </p:cNvPr>
          <p:cNvSpPr>
            <a:spLocks/>
          </p:cNvSpPr>
          <p:nvPr/>
        </p:nvSpPr>
        <p:spPr bwMode="auto">
          <a:xfrm flipH="1">
            <a:off x="3657600" y="3810000"/>
            <a:ext cx="381000" cy="1676400"/>
          </a:xfrm>
          <a:prstGeom prst="rightBrace">
            <a:avLst>
              <a:gd name="adj1" fmla="val 3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>
            <a:extLst>
              <a:ext uri="{FF2B5EF4-FFF2-40B4-BE49-F238E27FC236}">
                <a16:creationId xmlns:a16="http://schemas.microsoft.com/office/drawing/2014/main" id="{0DD5EA11-8A64-F07A-2D5D-D80E3DEC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846514"/>
            <a:ext cx="18209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Increasing </a:t>
            </a:r>
          </a:p>
          <a:p>
            <a:r>
              <a:rPr lang="en-US" altLang="en-US"/>
              <a:t>Charge transfer</a:t>
            </a:r>
          </a:p>
          <a:p>
            <a:r>
              <a:rPr lang="en-US" altLang="en-US"/>
              <a:t>Resistance  due</a:t>
            </a:r>
          </a:p>
          <a:p>
            <a:r>
              <a:rPr lang="en-US" altLang="en-US"/>
              <a:t>To layer of PbSO4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DC523C2-A5CB-B673-20D5-1CA8A970E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6402388" cy="6800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Reaction					V</a:t>
            </a:r>
            <a:r>
              <a:rPr lang="en-US" altLang="en-US" sz="2200" baseline="30000">
                <a:latin typeface="Times New Roman" panose="02020603050405020304" pitchFamily="18" charset="0"/>
              </a:rPr>
              <a:t>o</a:t>
            </a:r>
            <a:endParaRPr lang="en-US" altLang="en-US" sz="220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200" b="1">
                <a:solidFill>
                  <a:srgbClr val="FF3300"/>
                </a:solidFill>
                <a:latin typeface="Times New Roman" panose="02020603050405020304" pitchFamily="18" charset="0"/>
              </a:rPr>
              <a:t>Li</a:t>
            </a:r>
            <a:r>
              <a:rPr lang="en-US" altLang="en-US" sz="22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200" b="1">
                <a:solidFill>
                  <a:srgbClr val="FF3300"/>
                </a:solidFill>
                <a:latin typeface="Times New Roman" panose="02020603050405020304" pitchFamily="18" charset="0"/>
              </a:rPr>
              <a:t>+e			Li			-3.0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K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e                 	K			-2.95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Na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e			Na			-2.71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NCl</a:t>
            </a:r>
            <a:r>
              <a:rPr lang="en-US" altLang="en-US" sz="2200" baseline="-25000">
                <a:latin typeface="Times New Roman" panose="02020603050405020304" pitchFamily="18" charset="0"/>
              </a:rPr>
              <a:t>3</a:t>
            </a:r>
            <a:r>
              <a:rPr lang="en-US" altLang="en-US" sz="2200">
                <a:latin typeface="Times New Roman" panose="02020603050405020304" pitchFamily="18" charset="0"/>
              </a:rPr>
              <a:t>_4H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+ 6e		 3Cl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 + NH</a:t>
            </a:r>
            <a:r>
              <a:rPr lang="en-US" altLang="en-US" sz="2200" baseline="-25000">
                <a:latin typeface="Times New Roman" panose="02020603050405020304" pitchFamily="18" charset="0"/>
              </a:rPr>
              <a:t>4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		-1.37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2H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O + 2e 		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 + 2OH</a:t>
            </a:r>
            <a:r>
              <a:rPr lang="en-US" altLang="en-US" sz="2200" baseline="30000">
                <a:latin typeface="Times New Roman" panose="02020603050405020304" pitchFamily="18" charset="0"/>
              </a:rPr>
              <a:t>-		</a:t>
            </a:r>
            <a:r>
              <a:rPr lang="en-US" altLang="en-US" sz="2200">
                <a:latin typeface="Times New Roman" panose="02020603050405020304" pitchFamily="18" charset="0"/>
              </a:rPr>
              <a:t>-0.828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Fe</a:t>
            </a:r>
            <a:r>
              <a:rPr lang="en-US" altLang="en-US" sz="2200" baseline="30000">
                <a:latin typeface="Times New Roman" panose="02020603050405020304" pitchFamily="18" charset="0"/>
              </a:rPr>
              <a:t>2+</a:t>
            </a:r>
            <a:r>
              <a:rPr lang="en-US" altLang="en-US" sz="2200">
                <a:latin typeface="Times New Roman" panose="02020603050405020304" pitchFamily="18" charset="0"/>
              </a:rPr>
              <a:t> + 2e		Fe			-0.44</a:t>
            </a:r>
          </a:p>
          <a:p>
            <a:pPr eaLnBrk="0" hangingPunct="0"/>
            <a:r>
              <a:rPr lang="en-US" altLang="en-US" sz="2200" b="1">
                <a:solidFill>
                  <a:srgbClr val="FF3300"/>
                </a:solidFill>
                <a:latin typeface="Times New Roman" panose="02020603050405020304" pitchFamily="18" charset="0"/>
              </a:rPr>
              <a:t>Pb</a:t>
            </a:r>
            <a:r>
              <a:rPr lang="en-US" altLang="en-US" sz="22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2+</a:t>
            </a:r>
            <a:r>
              <a:rPr lang="en-US" altLang="en-US" sz="2200" b="1">
                <a:solidFill>
                  <a:srgbClr val="FF3300"/>
                </a:solidFill>
                <a:latin typeface="Times New Roman" panose="02020603050405020304" pitchFamily="18" charset="0"/>
              </a:rPr>
              <a:t> + 2e		Pb			-0.13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2H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+ 2e 		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2(gas)</a:t>
            </a:r>
            <a:r>
              <a:rPr lang="en-US" altLang="en-US" sz="2200">
                <a:latin typeface="Times New Roman" panose="02020603050405020304" pitchFamily="18" charset="0"/>
              </a:rPr>
              <a:t> 			0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N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(g) + 8H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+ 6e	2NH</a:t>
            </a:r>
            <a:r>
              <a:rPr lang="en-US" altLang="en-US" sz="2200" baseline="-25000">
                <a:latin typeface="Times New Roman" panose="02020603050405020304" pitchFamily="18" charset="0"/>
              </a:rPr>
              <a:t>4</a:t>
            </a:r>
            <a:r>
              <a:rPr lang="en-US" altLang="en-US" sz="2200" baseline="30000">
                <a:latin typeface="Times New Roman" panose="02020603050405020304" pitchFamily="18" charset="0"/>
              </a:rPr>
              <a:t>+			</a:t>
            </a:r>
            <a:r>
              <a:rPr lang="en-US" altLang="en-US" sz="2200">
                <a:latin typeface="Times New Roman" panose="02020603050405020304" pitchFamily="18" charset="0"/>
              </a:rPr>
              <a:t>0.275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Cu</a:t>
            </a:r>
            <a:r>
              <a:rPr lang="en-US" altLang="en-US" sz="2200" baseline="30000">
                <a:latin typeface="Times New Roman" panose="02020603050405020304" pitchFamily="18" charset="0"/>
              </a:rPr>
              <a:t>2+</a:t>
            </a:r>
            <a:r>
              <a:rPr lang="en-US" altLang="en-US" sz="2200">
                <a:latin typeface="Times New Roman" panose="02020603050405020304" pitchFamily="18" charset="0"/>
              </a:rPr>
              <a:t> + 2e 		Cu			0.34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O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 + 2H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O + 4e		4OH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			0.40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O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 + 2H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+ 2e		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O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			0.68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Ag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e 		Ag			0.799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NO</a:t>
            </a:r>
            <a:r>
              <a:rPr lang="en-US" altLang="en-US" sz="2200" baseline="-25000">
                <a:latin typeface="Times New Roman" panose="02020603050405020304" pitchFamily="18" charset="0"/>
              </a:rPr>
              <a:t>3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 + 4H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+ 3e 	NO(g) +2H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O		0.957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Br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 + 2e		2Br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			1.09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2NO</a:t>
            </a:r>
            <a:r>
              <a:rPr lang="en-US" altLang="en-US" sz="2200" baseline="-25000">
                <a:latin typeface="Times New Roman" panose="02020603050405020304" pitchFamily="18" charset="0"/>
              </a:rPr>
              <a:t>3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 + 12H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+ 10e	N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(g) +6H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O		1.246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Cl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 baseline="30000">
                <a:latin typeface="Times New Roman" panose="02020603050405020304" pitchFamily="18" charset="0"/>
              </a:rPr>
              <a:t> + </a:t>
            </a:r>
            <a:r>
              <a:rPr lang="en-US" altLang="en-US" sz="2200">
                <a:latin typeface="Times New Roman" panose="02020603050405020304" pitchFamily="18" charset="0"/>
              </a:rPr>
              <a:t>2e			2Cl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			1.36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Au</a:t>
            </a:r>
            <a:r>
              <a:rPr lang="en-US" altLang="en-US" sz="2200" baseline="30000">
                <a:latin typeface="Times New Roman" panose="02020603050405020304" pitchFamily="18" charset="0"/>
              </a:rPr>
              <a:t>+</a:t>
            </a:r>
            <a:r>
              <a:rPr lang="en-US" altLang="en-US" sz="2200">
                <a:latin typeface="Times New Roman" panose="02020603050405020304" pitchFamily="18" charset="0"/>
              </a:rPr>
              <a:t> + e			Au			1.83</a:t>
            </a:r>
          </a:p>
          <a:p>
            <a:pPr eaLnBrk="0" hangingPunct="0"/>
            <a:r>
              <a:rPr lang="en-US" altLang="en-US" sz="2200">
                <a:latin typeface="Times New Roman" panose="02020603050405020304" pitchFamily="18" charset="0"/>
              </a:rPr>
              <a:t>F</a:t>
            </a:r>
            <a:r>
              <a:rPr lang="en-US" altLang="en-US" sz="2200" baseline="-25000">
                <a:latin typeface="Times New Roman" panose="02020603050405020304" pitchFamily="18" charset="0"/>
              </a:rPr>
              <a:t>2</a:t>
            </a:r>
            <a:r>
              <a:rPr lang="en-US" altLang="en-US" sz="2200">
                <a:latin typeface="Times New Roman" panose="02020603050405020304" pitchFamily="18" charset="0"/>
              </a:rPr>
              <a:t> + 2e			2F</a:t>
            </a:r>
            <a:r>
              <a:rPr lang="en-US" altLang="en-US" sz="2200" baseline="30000">
                <a:latin typeface="Times New Roman" panose="02020603050405020304" pitchFamily="18" charset="0"/>
              </a:rPr>
              <a:t>-</a:t>
            </a:r>
            <a:r>
              <a:rPr lang="en-US" altLang="en-US" sz="2200">
                <a:latin typeface="Times New Roman" panose="02020603050405020304" pitchFamily="18" charset="0"/>
              </a:rPr>
              <a:t>			2.87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EABA35E7-C41F-CB3F-63E7-D9458073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6" y="190500"/>
            <a:ext cx="1357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7g/mol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E9E8EA9E-FC02-CAA5-E9F6-4948E5BC8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6" y="2247900"/>
            <a:ext cx="1763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207g/mol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F6E78A31-5F36-25B1-7A28-752E44B9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1"/>
            <a:ext cx="7924800" cy="4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Oval 3">
            <a:extLst>
              <a:ext uri="{FF2B5EF4-FFF2-40B4-BE49-F238E27FC236}">
                <a16:creationId xmlns:a16="http://schemas.microsoft.com/office/drawing/2014/main" id="{4BF600CD-A81B-86F2-E026-DAC0565A0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038600"/>
            <a:ext cx="1524000" cy="7620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B2BF98AB-A744-835A-5EFB-C353B9D4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1"/>
            <a:ext cx="883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What are Batteries, Fuel Cells, and Supercapacitors, Chem Rev, 2004, 104, 4245, Martin Winter and Ralph J. Brodd</a:t>
            </a:r>
          </a:p>
        </p:txBody>
      </p:sp>
      <p:pic>
        <p:nvPicPr>
          <p:cNvPr id="65543" name="Picture 7">
            <a:extLst>
              <a:ext uri="{FF2B5EF4-FFF2-40B4-BE49-F238E27FC236}">
                <a16:creationId xmlns:a16="http://schemas.microsoft.com/office/drawing/2014/main" id="{BBB5AC59-1B9D-1BCF-1244-78F77421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1"/>
            <a:ext cx="60960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0B707AF2-AC2A-26D9-9E63-F778E0F9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1"/>
            <a:ext cx="883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What are Batteries, Fuel Cells, and Supercapacitors, Chem Rev, 2004, 104, 4245, Martin Winter and Ralph J. Brodd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2F528B0A-978E-6BDF-89B1-CED35AC7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396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49863213-2A5F-1E70-B53D-DB61C28B2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1"/>
            <a:ext cx="428046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Require very good conductivity</a:t>
            </a:r>
          </a:p>
          <a:p>
            <a:r>
              <a:rPr lang="en-US" altLang="en-US"/>
              <a:t>Throughout the system</a:t>
            </a:r>
          </a:p>
          <a:p>
            <a:r>
              <a:rPr lang="en-US" altLang="en-US"/>
              <a:t>Which tends to lower the energy</a:t>
            </a:r>
          </a:p>
          <a:p>
            <a:r>
              <a:rPr lang="en-US" altLang="en-US"/>
              <a:t>Content of the system</a:t>
            </a:r>
          </a:p>
          <a:p>
            <a:r>
              <a:rPr lang="en-US" altLang="en-US"/>
              <a:t>In the lead acid system a significant amount</a:t>
            </a:r>
          </a:p>
          <a:p>
            <a:r>
              <a:rPr lang="en-US" altLang="en-US"/>
              <a:t>Of the weight Is in the grids required</a:t>
            </a:r>
          </a:p>
          <a:p>
            <a:r>
              <a:rPr lang="en-US" altLang="en-US"/>
              <a:t>To hold the paste</a:t>
            </a:r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C2473FAD-1BAD-9553-8809-39E3182C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6" y="2057401"/>
            <a:ext cx="51339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A103C8C-9278-7E80-51E6-4CBD1DFBC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21100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799F1ACA-10A9-C432-C3B0-8A5718E0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6361113"/>
            <a:ext cx="16133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Fitch lead book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B50AC69C-C9DB-1624-2214-8E85F607C6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6019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12B3CE40-3EFD-09B3-82B4-547965FB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6284913"/>
            <a:ext cx="1441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Support grids</a:t>
            </a: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2E5D9C3C-FDD2-FE67-25A9-0AE42FAA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28600"/>
            <a:ext cx="52197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6B7DF7B3-18E5-9F84-1C1E-89454B024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6" y="3694114"/>
            <a:ext cx="3859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capacity of the battery depends on</a:t>
            </a:r>
          </a:p>
          <a:p>
            <a:r>
              <a:rPr lang="en-US" altLang="en-US"/>
              <a:t>The type of material present.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267D654-0262-0B19-0939-8A78D9C94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2414" y="304801"/>
          <a:ext cx="60674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304560" progId="Equation.COEE2">
                  <p:embed/>
                </p:oleObj>
              </mc:Choice>
              <mc:Fallback>
                <p:oleObj name="Equation" r:id="rId3" imgW="2438280" imgH="304560" progId="Equation.COEE2">
                  <p:embed/>
                  <p:pic>
                    <p:nvPicPr>
                      <p:cNvPr id="18434" name="Object 2">
                        <a:extLst>
                          <a:ext uri="{FF2B5EF4-FFF2-40B4-BE49-F238E27FC236}">
                            <a16:creationId xmlns:a16="http://schemas.microsoft.com/office/drawing/2014/main" id="{6267D654-0262-0B19-0939-8A78D9C94E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4" y="304801"/>
                        <a:ext cx="60674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3">
            <a:extLst>
              <a:ext uri="{FF2B5EF4-FFF2-40B4-BE49-F238E27FC236}">
                <a16:creationId xmlns:a16="http://schemas.microsoft.com/office/drawing/2014/main" id="{14A03436-D290-73A6-2B4D-0B694C476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1103314"/>
            <a:ext cx="83032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One possible mechanism:.	simultaneous dissolution of PbO2 and  introduction of 2e</a:t>
            </a:r>
          </a:p>
          <a:p>
            <a:r>
              <a:rPr lang="en-US" altLang="en-US"/>
              <a:t>	Requires electronic conductivity of PbO2 and pore space for motion of water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3338CDA3-C84B-BB12-829F-91FD728CE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133600"/>
            <a:ext cx="5521325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3633387F-86F4-A2F6-E8B8-53513A29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017714"/>
            <a:ext cx="121348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/>
              <a:t>Add e, H+ and OH- to PbO2 </a:t>
            </a:r>
          </a:p>
          <a:p>
            <a:pPr>
              <a:buFontTx/>
              <a:buAutoNum type="arabicPeriod"/>
            </a:pPr>
            <a:r>
              <a:rPr lang="en-US" altLang="en-US"/>
              <a:t>Add 2</a:t>
            </a:r>
            <a:r>
              <a:rPr lang="en-US" altLang="en-US" baseline="30000"/>
              <a:t>nd</a:t>
            </a:r>
            <a:r>
              <a:rPr lang="en-US" altLang="en-US"/>
              <a:t> e to reduce valence of Pb</a:t>
            </a:r>
          </a:p>
          <a:p>
            <a:pPr>
              <a:buFontTx/>
              <a:buAutoNum type="arabicPeriod"/>
            </a:pPr>
            <a:r>
              <a:rPr lang="en-US" altLang="en-US"/>
              <a:t>Add 3</a:t>
            </a:r>
            <a:r>
              <a:rPr lang="en-US" altLang="en-US" baseline="30000"/>
              <a:t>rd</a:t>
            </a:r>
            <a:r>
              <a:rPr lang="en-US" altLang="en-US"/>
              <a:t> e to reduce valence while removing OH- for charge nuetrality</a:t>
            </a:r>
          </a:p>
          <a:p>
            <a:pPr>
              <a:buFontTx/>
              <a:buAutoNum type="arabicPeriod"/>
            </a:pPr>
            <a:r>
              <a:rPr lang="en-US" altLang="en-US"/>
              <a:t>PbO is more soluble than PbO2 so it dissolves and reacts with sulfate to</a:t>
            </a:r>
          </a:p>
          <a:p>
            <a:pPr>
              <a:buFontTx/>
              <a:buAutoNum type="arabicPeriod"/>
            </a:pPr>
            <a:r>
              <a:rPr lang="en-US" altLang="en-US"/>
              <a:t>Initiate formation of PbSO4, nucleation rate rises with lg conc. Sulfate, which reduces growth of large sized crystals</a:t>
            </a:r>
          </a:p>
          <a:p>
            <a:pPr>
              <a:buFontTx/>
              <a:buAutoNum type="arabicPeriod"/>
            </a:pPr>
            <a:r>
              <a:rPr lang="en-US" altLang="en-US"/>
              <a:t>PbSO4 structure is rhombic which matches the PbO2 so it can easily attach</a:t>
            </a:r>
          </a:p>
          <a:p>
            <a:pPr>
              <a:buFontTx/>
              <a:buAutoNum type="arabicPeriod"/>
            </a:pPr>
            <a:r>
              <a:rPr lang="en-US" altLang="en-US"/>
              <a:t>Therefore need to control the alletropes of PbO2 and PbO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24F6073-A005-2AF8-7EFC-9B73615FA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341314"/>
            <a:ext cx="80875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Beta PbO2 is formed under acid and can be compressed to shorten bonds </a:t>
            </a:r>
          </a:p>
          <a:p>
            <a:r>
              <a:rPr lang="en-US" altLang="en-US"/>
              <a:t>	overlap induces semiconductor behavior which increases the performance</a:t>
            </a:r>
          </a:p>
          <a:p>
            <a:r>
              <a:rPr lang="en-US" altLang="en-US"/>
              <a:t>	Of the battery</a:t>
            </a:r>
          </a:p>
          <a:p>
            <a:endParaRPr lang="en-US" altLang="en-US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5F30CB09-EDF9-A47B-6D91-BE8E1019A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361473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F62DD4D2-075E-DA30-CEF2-7E128241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295401"/>
            <a:ext cx="2697163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Line 5">
            <a:extLst>
              <a:ext uri="{FF2B5EF4-FFF2-40B4-BE49-F238E27FC236}">
                <a16:creationId xmlns:a16="http://schemas.microsoft.com/office/drawing/2014/main" id="{3398071C-B800-1711-4C1A-9CCCB30C58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56388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5A6F1C89-3E1E-78F7-E28F-A1141B2F7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6" y="5903913"/>
            <a:ext cx="30082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Alpha forms when Pb metal</a:t>
            </a:r>
          </a:p>
          <a:p>
            <a:r>
              <a:rPr lang="en-US" altLang="en-US"/>
              <a:t>Corrodes – reduces lifetime of</a:t>
            </a:r>
          </a:p>
          <a:p>
            <a:r>
              <a:rPr lang="en-US" altLang="en-US"/>
              <a:t>Battery, is more compressible.</a:t>
            </a: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F6C8789F-AB5B-756D-F933-2351E4199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905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FC85D3A2-F955-5C4F-788D-CFC23267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1331913"/>
            <a:ext cx="17506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Add antiomony</a:t>
            </a:r>
          </a:p>
          <a:p>
            <a:r>
              <a:rPr lang="en-US" altLang="en-US"/>
              <a:t>To drive reaction</a:t>
            </a:r>
          </a:p>
          <a:p>
            <a:r>
              <a:rPr lang="en-US" altLang="en-US"/>
              <a:t>To beta phase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CDC8A86-1672-06D5-DF5B-D03194E6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335168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Lead Acid battery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E52C546-41B4-220C-F19A-5A70CC30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8224838" cy="353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a.What is the potential associated with a lead </a:t>
            </a:r>
          </a:p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acid battery with the overall reaction:</a:t>
            </a:r>
          </a:p>
          <a:p>
            <a:pPr eaLnBrk="0" hangingPunct="0"/>
            <a:endParaRPr lang="en-US" altLang="en-US" sz="3200"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3200"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320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at the following concentration:</a:t>
            </a:r>
          </a:p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[H</a:t>
            </a:r>
            <a:r>
              <a:rPr lang="en-US" altLang="en-US" sz="3200" baseline="-25000"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</a:rPr>
              <a:t>SO</a:t>
            </a:r>
            <a:r>
              <a:rPr lang="en-US" altLang="en-US" sz="3200" baseline="-25000">
                <a:latin typeface="Times New Roman" panose="02020603050405020304" pitchFamily="18" charset="0"/>
              </a:rPr>
              <a:t>4</a:t>
            </a:r>
            <a:r>
              <a:rPr lang="en-US" altLang="en-US" sz="3200">
                <a:latin typeface="Times New Roman" panose="02020603050405020304" pitchFamily="18" charset="0"/>
              </a:rPr>
              <a:t>]</a:t>
            </a:r>
            <a:r>
              <a:rPr lang="en-US" altLang="en-US" sz="3200" baseline="30000"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</a:rPr>
              <a:t>= 4.5 M</a:t>
            </a: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49A82107-FCD0-015B-9D2D-9208E55392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1" y="2057401"/>
          <a:ext cx="79978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13000" imgH="304560" progId="Equation.COEE2">
                  <p:embed/>
                </p:oleObj>
              </mc:Choice>
              <mc:Fallback>
                <p:oleObj name="Equation" r:id="rId3" imgW="3213000" imgH="304560" progId="Equation.COEE2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49A82107-FCD0-015B-9D2D-9208E5539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057401"/>
                        <a:ext cx="79978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391859B-5650-4CCA-B841-66D49635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1065214"/>
            <a:ext cx="3795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78ADE32-E430-3FC3-A55D-2409C343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9289" y="990601"/>
            <a:ext cx="113973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-0.35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FB75881-4D2D-2046-91F0-7BA225DC1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1"/>
            <a:ext cx="577852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200" b="1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104F202-6682-D57F-0A5D-CF1344B1D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2103439"/>
            <a:ext cx="3614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814EC56E-537A-DC7F-5BE7-11551442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914" y="2028826"/>
            <a:ext cx="900889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1.69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BC67206D-9734-2650-ED65-00A989BB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2714626"/>
            <a:ext cx="144591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200">
                <a:latin typeface="Times New Roman" panose="02020603050405020304" pitchFamily="18" charset="0"/>
              </a:rPr>
              <a:t>(-0.35)</a:t>
            </a:r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70B719F7-F9B2-092E-0AE5-2F7481769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733800"/>
            <a:ext cx="615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436EE0CE-6E17-F845-B561-FDBCD4CB3A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0350" y="3429000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214E6017-1CE1-5D9B-6204-726B2032A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2114" y="3476626"/>
            <a:ext cx="100348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latin typeface="Times New Roman" panose="02020603050405020304" pitchFamily="18" charset="0"/>
              </a:rPr>
              <a:t>2.04 </a:t>
            </a:r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2098F0F7-1A27-0795-2C0B-101DDF81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429000"/>
            <a:ext cx="1371600" cy="6096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2A0A0BD0-0D9C-7997-9AAC-51FF5457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667000"/>
            <a:ext cx="762000" cy="9906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93FF4DED-AAB7-6B55-56F3-B22D4B0A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826" y="304801"/>
            <a:ext cx="900889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solidFill>
                  <a:schemeClr val="hlink"/>
                </a:solidFill>
                <a:latin typeface="Times New Roman" panose="02020603050405020304" pitchFamily="18" charset="0"/>
              </a:rPr>
              <a:t>1.69</a:t>
            </a:r>
          </a:p>
        </p:txBody>
      </p:sp>
      <p:graphicFrame>
        <p:nvGraphicFramePr>
          <p:cNvPr id="24590" name="Object 14">
            <a:extLst>
              <a:ext uri="{FF2B5EF4-FFF2-40B4-BE49-F238E27FC236}">
                <a16:creationId xmlns:a16="http://schemas.microsoft.com/office/drawing/2014/main" id="{C0E05EAF-D492-6BED-9A5B-F684668703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28601"/>
          <a:ext cx="71437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69920" imgH="304560" progId="Equation.COEE2">
                  <p:embed/>
                </p:oleObj>
              </mc:Choice>
              <mc:Fallback>
                <p:oleObj name="Equation" r:id="rId3" imgW="2869920" imgH="304560" progId="Equation.COEE2">
                  <p:embed/>
                  <p:pic>
                    <p:nvPicPr>
                      <p:cNvPr id="24590" name="Object 14">
                        <a:extLst>
                          <a:ext uri="{FF2B5EF4-FFF2-40B4-BE49-F238E27FC236}">
                            <a16:creationId xmlns:a16="http://schemas.microsoft.com/office/drawing/2014/main" id="{C0E05EAF-D492-6BED-9A5B-F684668703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1"/>
                        <a:ext cx="71437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>
            <a:extLst>
              <a:ext uri="{FF2B5EF4-FFF2-40B4-BE49-F238E27FC236}">
                <a16:creationId xmlns:a16="http://schemas.microsoft.com/office/drawing/2014/main" id="{2F2A57B9-0AF4-2629-1CD2-B65845809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914401"/>
          <a:ext cx="41100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304560" progId="Equation.COEE2">
                  <p:embed/>
                </p:oleObj>
              </mc:Choice>
              <mc:Fallback>
                <p:oleObj name="Equation" r:id="rId5" imgW="1650960" imgH="304560" progId="Equation.COEE2">
                  <p:embed/>
                  <p:pic>
                    <p:nvPicPr>
                      <p:cNvPr id="24591" name="Object 15">
                        <a:extLst>
                          <a:ext uri="{FF2B5EF4-FFF2-40B4-BE49-F238E27FC236}">
                            <a16:creationId xmlns:a16="http://schemas.microsoft.com/office/drawing/2014/main" id="{2F2A57B9-0AF4-2629-1CD2-B65845809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1"/>
                        <a:ext cx="41100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2" name="Object 16">
            <a:extLst>
              <a:ext uri="{FF2B5EF4-FFF2-40B4-BE49-F238E27FC236}">
                <a16:creationId xmlns:a16="http://schemas.microsoft.com/office/drawing/2014/main" id="{4ECC6B8F-D97C-F59A-D0BA-8D128836A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905001"/>
          <a:ext cx="71437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69920" imgH="304560" progId="Equation.COEE2">
                  <p:embed/>
                </p:oleObj>
              </mc:Choice>
              <mc:Fallback>
                <p:oleObj name="Equation" r:id="rId7" imgW="2869920" imgH="304560" progId="Equation.COEE2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4ECC6B8F-D97C-F59A-D0BA-8D128836A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1"/>
                        <a:ext cx="71437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>
            <a:extLst>
              <a:ext uri="{FF2B5EF4-FFF2-40B4-BE49-F238E27FC236}">
                <a16:creationId xmlns:a16="http://schemas.microsoft.com/office/drawing/2014/main" id="{5BB58DAA-E7DB-FC69-0236-D16D738D8C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2743201"/>
          <a:ext cx="41735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304560" progId="Equation.COEE2">
                  <p:embed/>
                </p:oleObj>
              </mc:Choice>
              <mc:Fallback>
                <p:oleObj name="Equation" r:id="rId8" imgW="1676160" imgH="304560" progId="Equation.COEE2">
                  <p:embed/>
                  <p:pic>
                    <p:nvPicPr>
                      <p:cNvPr id="24593" name="Object 17">
                        <a:extLst>
                          <a:ext uri="{FF2B5EF4-FFF2-40B4-BE49-F238E27FC236}">
                            <a16:creationId xmlns:a16="http://schemas.microsoft.com/office/drawing/2014/main" id="{5BB58DAA-E7DB-FC69-0236-D16D738D8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43201"/>
                        <a:ext cx="41735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4" name="Object 18">
            <a:extLst>
              <a:ext uri="{FF2B5EF4-FFF2-40B4-BE49-F238E27FC236}">
                <a16:creationId xmlns:a16="http://schemas.microsoft.com/office/drawing/2014/main" id="{1D6763B5-B55C-16F6-7613-C6047E9F4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1" y="3886201"/>
          <a:ext cx="79978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13000" imgH="304560" progId="Equation.COEE2">
                  <p:embed/>
                </p:oleObj>
              </mc:Choice>
              <mc:Fallback>
                <p:oleObj name="Equation" r:id="rId10" imgW="3213000" imgH="304560" progId="Equation.COEE2">
                  <p:embed/>
                  <p:pic>
                    <p:nvPicPr>
                      <p:cNvPr id="24594" name="Object 18">
                        <a:extLst>
                          <a:ext uri="{FF2B5EF4-FFF2-40B4-BE49-F238E27FC236}">
                            <a16:creationId xmlns:a16="http://schemas.microsoft.com/office/drawing/2014/main" id="{1D6763B5-B55C-16F6-7613-C6047E9F4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886201"/>
                        <a:ext cx="79978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5" name="Line 19">
            <a:extLst>
              <a:ext uri="{FF2B5EF4-FFF2-40B4-BE49-F238E27FC236}">
                <a16:creationId xmlns:a16="http://schemas.microsoft.com/office/drawing/2014/main" id="{A90EB1F6-C963-9ED0-E948-BA13527CC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828800"/>
            <a:ext cx="876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96" name="Object 20">
            <a:extLst>
              <a:ext uri="{FF2B5EF4-FFF2-40B4-BE49-F238E27FC236}">
                <a16:creationId xmlns:a16="http://schemas.microsoft.com/office/drawing/2014/main" id="{1774F0E0-57D9-3FCB-AB62-AC9B7CCFF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1" y="5410201"/>
          <a:ext cx="68627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55800" imgH="393480" progId="Equation.COEE2">
                  <p:embed/>
                </p:oleObj>
              </mc:Choice>
              <mc:Fallback>
                <p:oleObj name="Equation" r:id="rId12" imgW="2755800" imgH="393480" progId="Equation.COEE2">
                  <p:embed/>
                  <p:pic>
                    <p:nvPicPr>
                      <p:cNvPr id="24596" name="Object 20">
                        <a:extLst>
                          <a:ext uri="{FF2B5EF4-FFF2-40B4-BE49-F238E27FC236}">
                            <a16:creationId xmlns:a16="http://schemas.microsoft.com/office/drawing/2014/main" id="{1774F0E0-57D9-3FCB-AB62-AC9B7CCFF6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5410201"/>
                        <a:ext cx="686276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Tasks for the Olympiad 2023</Template>
  <TotalTime>1037</TotalTime>
  <Words>930</Words>
  <Application>Microsoft Office PowerPoint</Application>
  <PresentationFormat>Широкоэкранный</PresentationFormat>
  <Paragraphs>164</Paragraphs>
  <Slides>28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CorelEquation 12 Equation</vt:lpstr>
      <vt:lpstr>CorelEquation! 2.0 Equation</vt:lpstr>
      <vt:lpstr>Lead acid batteries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Jdfv dn    mdv</dc:title>
  <dc:creator>Csavdari Alexandra</dc:creator>
  <cp:lastModifiedBy>Olzhas Kaupbay</cp:lastModifiedBy>
  <cp:revision>95</cp:revision>
  <dcterms:created xsi:type="dcterms:W3CDTF">2019-08-21T09:38:45Z</dcterms:created>
  <dcterms:modified xsi:type="dcterms:W3CDTF">2023-11-08T11:07:28Z</dcterms:modified>
</cp:coreProperties>
</file>